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648" r:id="rId2"/>
    <p:sldId id="656" r:id="rId3"/>
    <p:sldId id="684" r:id="rId4"/>
    <p:sldId id="691" r:id="rId5"/>
    <p:sldId id="686" r:id="rId6"/>
    <p:sldId id="692" r:id="rId7"/>
    <p:sldId id="693" r:id="rId8"/>
    <p:sldId id="698" r:id="rId9"/>
    <p:sldId id="699" r:id="rId10"/>
    <p:sldId id="700" r:id="rId11"/>
    <p:sldId id="697" r:id="rId12"/>
    <p:sldId id="701" r:id="rId13"/>
    <p:sldId id="702" r:id="rId14"/>
    <p:sldId id="703" r:id="rId15"/>
    <p:sldId id="704" r:id="rId16"/>
    <p:sldId id="705" r:id="rId17"/>
    <p:sldId id="706" r:id="rId18"/>
    <p:sldId id="707" r:id="rId19"/>
    <p:sldId id="708" r:id="rId20"/>
    <p:sldId id="709" r:id="rId21"/>
    <p:sldId id="710" r:id="rId22"/>
    <p:sldId id="711" r:id="rId23"/>
    <p:sldId id="712" r:id="rId24"/>
    <p:sldId id="688" r:id="rId25"/>
    <p:sldId id="714" r:id="rId26"/>
    <p:sldId id="683"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02" userDrawn="1">
          <p15:clr>
            <a:srgbClr val="A4A3A4"/>
          </p15:clr>
        </p15:guide>
        <p15:guide id="4" pos="73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8A0000"/>
    <a:srgbClr val="9B0000"/>
    <a:srgbClr val="FFFFFF"/>
    <a:srgbClr val="FBFBFB"/>
    <a:srgbClr val="58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4" autoAdjust="0"/>
    <p:restoredTop sz="94698"/>
  </p:normalViewPr>
  <p:slideViewPr>
    <p:cSldViewPr snapToGrid="0" showGuides="1">
      <p:cViewPr>
        <p:scale>
          <a:sx n="83" d="100"/>
          <a:sy n="83" d="100"/>
        </p:scale>
        <p:origin x="1160" y="528"/>
      </p:cViewPr>
      <p:guideLst>
        <p:guide orient="horz" pos="2160"/>
        <p:guide pos="3840"/>
        <p:guide pos="302"/>
        <p:guide pos="737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F7E14C-52D0-4314-A494-9489873947A9}" type="datetimeFigureOut">
              <a:rPr lang="zh-CN" altLang="en-US" smtClean="0"/>
              <a:t>2019/5/24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1D0AB8-341E-46D0-B384-DEE42B9FE01A}" type="slidenum">
              <a:rPr lang="zh-CN" altLang="en-US" smtClean="0"/>
              <a:t>‹#›</a:t>
            </a:fld>
            <a:endParaRPr lang="zh-CN" altLang="en-US"/>
          </a:p>
        </p:txBody>
      </p:sp>
    </p:spTree>
    <p:extLst>
      <p:ext uri="{BB962C8B-B14F-4D97-AF65-F5344CB8AC3E}">
        <p14:creationId xmlns:p14="http://schemas.microsoft.com/office/powerpoint/2010/main" val="3990097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1</a:t>
            </a:fld>
            <a:endParaRPr lang="zh-CN" altLang="en-US"/>
          </a:p>
        </p:txBody>
      </p:sp>
    </p:spTree>
    <p:extLst>
      <p:ext uri="{BB962C8B-B14F-4D97-AF65-F5344CB8AC3E}">
        <p14:creationId xmlns:p14="http://schemas.microsoft.com/office/powerpoint/2010/main" val="1967239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10</a:t>
            </a:fld>
            <a:endParaRPr lang="zh-CN" altLang="en-US"/>
          </a:p>
        </p:txBody>
      </p:sp>
    </p:spTree>
    <p:extLst>
      <p:ext uri="{BB962C8B-B14F-4D97-AF65-F5344CB8AC3E}">
        <p14:creationId xmlns:p14="http://schemas.microsoft.com/office/powerpoint/2010/main" val="1377043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11</a:t>
            </a:fld>
            <a:endParaRPr lang="zh-CN" altLang="en-US"/>
          </a:p>
        </p:txBody>
      </p:sp>
    </p:spTree>
    <p:extLst>
      <p:ext uri="{BB962C8B-B14F-4D97-AF65-F5344CB8AC3E}">
        <p14:creationId xmlns:p14="http://schemas.microsoft.com/office/powerpoint/2010/main" val="1055272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12</a:t>
            </a:fld>
            <a:endParaRPr lang="zh-CN" altLang="en-US"/>
          </a:p>
        </p:txBody>
      </p:sp>
    </p:spTree>
    <p:extLst>
      <p:ext uri="{BB962C8B-B14F-4D97-AF65-F5344CB8AC3E}">
        <p14:creationId xmlns:p14="http://schemas.microsoft.com/office/powerpoint/2010/main" val="3519574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13</a:t>
            </a:fld>
            <a:endParaRPr lang="zh-CN" altLang="en-US"/>
          </a:p>
        </p:txBody>
      </p:sp>
    </p:spTree>
    <p:extLst>
      <p:ext uri="{BB962C8B-B14F-4D97-AF65-F5344CB8AC3E}">
        <p14:creationId xmlns:p14="http://schemas.microsoft.com/office/powerpoint/2010/main" val="2702337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14</a:t>
            </a:fld>
            <a:endParaRPr lang="zh-CN" altLang="en-US"/>
          </a:p>
        </p:txBody>
      </p:sp>
    </p:spTree>
    <p:extLst>
      <p:ext uri="{BB962C8B-B14F-4D97-AF65-F5344CB8AC3E}">
        <p14:creationId xmlns:p14="http://schemas.microsoft.com/office/powerpoint/2010/main" val="2168766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15</a:t>
            </a:fld>
            <a:endParaRPr lang="zh-CN" altLang="en-US"/>
          </a:p>
        </p:txBody>
      </p:sp>
    </p:spTree>
    <p:extLst>
      <p:ext uri="{BB962C8B-B14F-4D97-AF65-F5344CB8AC3E}">
        <p14:creationId xmlns:p14="http://schemas.microsoft.com/office/powerpoint/2010/main" val="873038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16</a:t>
            </a:fld>
            <a:endParaRPr lang="zh-CN" altLang="en-US"/>
          </a:p>
        </p:txBody>
      </p:sp>
    </p:spTree>
    <p:extLst>
      <p:ext uri="{BB962C8B-B14F-4D97-AF65-F5344CB8AC3E}">
        <p14:creationId xmlns:p14="http://schemas.microsoft.com/office/powerpoint/2010/main" val="3688561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17</a:t>
            </a:fld>
            <a:endParaRPr lang="zh-CN" altLang="en-US"/>
          </a:p>
        </p:txBody>
      </p:sp>
    </p:spTree>
    <p:extLst>
      <p:ext uri="{BB962C8B-B14F-4D97-AF65-F5344CB8AC3E}">
        <p14:creationId xmlns:p14="http://schemas.microsoft.com/office/powerpoint/2010/main" val="3831534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18</a:t>
            </a:fld>
            <a:endParaRPr lang="zh-CN" altLang="en-US"/>
          </a:p>
        </p:txBody>
      </p:sp>
    </p:spTree>
    <p:extLst>
      <p:ext uri="{BB962C8B-B14F-4D97-AF65-F5344CB8AC3E}">
        <p14:creationId xmlns:p14="http://schemas.microsoft.com/office/powerpoint/2010/main" val="2443118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19</a:t>
            </a:fld>
            <a:endParaRPr lang="zh-CN" altLang="en-US"/>
          </a:p>
        </p:txBody>
      </p:sp>
    </p:spTree>
    <p:extLst>
      <p:ext uri="{BB962C8B-B14F-4D97-AF65-F5344CB8AC3E}">
        <p14:creationId xmlns:p14="http://schemas.microsoft.com/office/powerpoint/2010/main" val="2756537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2</a:t>
            </a:fld>
            <a:endParaRPr lang="zh-CN" altLang="en-US"/>
          </a:p>
        </p:txBody>
      </p:sp>
    </p:spTree>
    <p:extLst>
      <p:ext uri="{BB962C8B-B14F-4D97-AF65-F5344CB8AC3E}">
        <p14:creationId xmlns:p14="http://schemas.microsoft.com/office/powerpoint/2010/main" val="3432888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20</a:t>
            </a:fld>
            <a:endParaRPr lang="zh-CN" altLang="en-US"/>
          </a:p>
        </p:txBody>
      </p:sp>
    </p:spTree>
    <p:extLst>
      <p:ext uri="{BB962C8B-B14F-4D97-AF65-F5344CB8AC3E}">
        <p14:creationId xmlns:p14="http://schemas.microsoft.com/office/powerpoint/2010/main" val="1119897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21</a:t>
            </a:fld>
            <a:endParaRPr lang="zh-CN" altLang="en-US"/>
          </a:p>
        </p:txBody>
      </p:sp>
    </p:spTree>
    <p:extLst>
      <p:ext uri="{BB962C8B-B14F-4D97-AF65-F5344CB8AC3E}">
        <p14:creationId xmlns:p14="http://schemas.microsoft.com/office/powerpoint/2010/main" val="1718963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22</a:t>
            </a:fld>
            <a:endParaRPr lang="zh-CN" altLang="en-US"/>
          </a:p>
        </p:txBody>
      </p:sp>
    </p:spTree>
    <p:extLst>
      <p:ext uri="{BB962C8B-B14F-4D97-AF65-F5344CB8AC3E}">
        <p14:creationId xmlns:p14="http://schemas.microsoft.com/office/powerpoint/2010/main" val="3898664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23</a:t>
            </a:fld>
            <a:endParaRPr lang="zh-CN" altLang="en-US"/>
          </a:p>
        </p:txBody>
      </p:sp>
    </p:spTree>
    <p:extLst>
      <p:ext uri="{BB962C8B-B14F-4D97-AF65-F5344CB8AC3E}">
        <p14:creationId xmlns:p14="http://schemas.microsoft.com/office/powerpoint/2010/main" val="4163807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24</a:t>
            </a:fld>
            <a:endParaRPr lang="zh-CN" altLang="en-US"/>
          </a:p>
        </p:txBody>
      </p:sp>
    </p:spTree>
    <p:extLst>
      <p:ext uri="{BB962C8B-B14F-4D97-AF65-F5344CB8AC3E}">
        <p14:creationId xmlns:p14="http://schemas.microsoft.com/office/powerpoint/2010/main" val="3048034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25</a:t>
            </a:fld>
            <a:endParaRPr lang="zh-CN" altLang="en-US"/>
          </a:p>
        </p:txBody>
      </p:sp>
    </p:spTree>
    <p:extLst>
      <p:ext uri="{BB962C8B-B14F-4D97-AF65-F5344CB8AC3E}">
        <p14:creationId xmlns:p14="http://schemas.microsoft.com/office/powerpoint/2010/main" val="3309517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26</a:t>
            </a:fld>
            <a:endParaRPr lang="zh-CN" altLang="en-US"/>
          </a:p>
        </p:txBody>
      </p:sp>
    </p:spTree>
    <p:extLst>
      <p:ext uri="{BB962C8B-B14F-4D97-AF65-F5344CB8AC3E}">
        <p14:creationId xmlns:p14="http://schemas.microsoft.com/office/powerpoint/2010/main" val="2091326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3</a:t>
            </a:fld>
            <a:endParaRPr lang="zh-CN" altLang="en-US"/>
          </a:p>
        </p:txBody>
      </p:sp>
    </p:spTree>
    <p:extLst>
      <p:ext uri="{BB962C8B-B14F-4D97-AF65-F5344CB8AC3E}">
        <p14:creationId xmlns:p14="http://schemas.microsoft.com/office/powerpoint/2010/main" val="52971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4</a:t>
            </a:fld>
            <a:endParaRPr lang="zh-CN" altLang="en-US"/>
          </a:p>
        </p:txBody>
      </p:sp>
    </p:spTree>
    <p:extLst>
      <p:ext uri="{BB962C8B-B14F-4D97-AF65-F5344CB8AC3E}">
        <p14:creationId xmlns:p14="http://schemas.microsoft.com/office/powerpoint/2010/main" val="2587220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5</a:t>
            </a:fld>
            <a:endParaRPr lang="zh-CN" altLang="en-US"/>
          </a:p>
        </p:txBody>
      </p:sp>
    </p:spTree>
    <p:extLst>
      <p:ext uri="{BB962C8B-B14F-4D97-AF65-F5344CB8AC3E}">
        <p14:creationId xmlns:p14="http://schemas.microsoft.com/office/powerpoint/2010/main" val="403166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6</a:t>
            </a:fld>
            <a:endParaRPr lang="zh-CN" altLang="en-US"/>
          </a:p>
        </p:txBody>
      </p:sp>
    </p:spTree>
    <p:extLst>
      <p:ext uri="{BB962C8B-B14F-4D97-AF65-F5344CB8AC3E}">
        <p14:creationId xmlns:p14="http://schemas.microsoft.com/office/powerpoint/2010/main" val="1768810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7</a:t>
            </a:fld>
            <a:endParaRPr lang="zh-CN" altLang="en-US"/>
          </a:p>
        </p:txBody>
      </p:sp>
    </p:spTree>
    <p:extLst>
      <p:ext uri="{BB962C8B-B14F-4D97-AF65-F5344CB8AC3E}">
        <p14:creationId xmlns:p14="http://schemas.microsoft.com/office/powerpoint/2010/main" val="1145939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8</a:t>
            </a:fld>
            <a:endParaRPr lang="zh-CN" altLang="en-US"/>
          </a:p>
        </p:txBody>
      </p:sp>
    </p:spTree>
    <p:extLst>
      <p:ext uri="{BB962C8B-B14F-4D97-AF65-F5344CB8AC3E}">
        <p14:creationId xmlns:p14="http://schemas.microsoft.com/office/powerpoint/2010/main" val="697580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F1D0AB8-341E-46D0-B384-DEE42B9FE01A}" type="slidenum">
              <a:rPr lang="zh-CN" altLang="en-US" smtClean="0"/>
              <a:t>9</a:t>
            </a:fld>
            <a:endParaRPr lang="zh-CN" altLang="en-US"/>
          </a:p>
        </p:txBody>
      </p:sp>
    </p:spTree>
    <p:extLst>
      <p:ext uri="{BB962C8B-B14F-4D97-AF65-F5344CB8AC3E}">
        <p14:creationId xmlns:p14="http://schemas.microsoft.com/office/powerpoint/2010/main" val="2162437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8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475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ABEDBE8-3C66-4C43-A7CD-2DA6BDE88FD9}"/>
              </a:ext>
            </a:extLst>
          </p:cNvPr>
          <p:cNvSpPr/>
          <p:nvPr userDrawn="1"/>
        </p:nvSpPr>
        <p:spPr>
          <a:xfrm>
            <a:off x="-46228000" y="-20218400"/>
            <a:ext cx="18288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1EF6DD5-BB4A-4389-8A17-61A2854A7786}"/>
              </a:ext>
            </a:extLst>
          </p:cNvPr>
          <p:cNvSpPr/>
          <p:nvPr userDrawn="1"/>
        </p:nvSpPr>
        <p:spPr>
          <a:xfrm>
            <a:off x="57404000" y="27736800"/>
            <a:ext cx="18288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66796460"/>
      </p:ext>
    </p:extLst>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5E5BEEEB-4637-E549-BAC7-A8844D9D5085}"/>
              </a:ext>
            </a:extLst>
          </p:cNvPr>
          <p:cNvPicPr>
            <a:picLocks noChangeAspect="1"/>
          </p:cNvPicPr>
          <p:nvPr/>
        </p:nvPicPr>
        <p:blipFill rotWithShape="1">
          <a:blip r:embed="rId3"/>
          <a:srcRect l="18308" t="36982" r="4857" b="2408"/>
          <a:stretch/>
        </p:blipFill>
        <p:spPr>
          <a:xfrm>
            <a:off x="0" y="1759"/>
            <a:ext cx="12192000" cy="6856241"/>
          </a:xfrm>
          <a:prstGeom prst="rect">
            <a:avLst/>
          </a:prstGeom>
        </p:spPr>
      </p:pic>
      <p:sp>
        <p:nvSpPr>
          <p:cNvPr id="6" name="矩形 5">
            <a:extLst>
              <a:ext uri="{FF2B5EF4-FFF2-40B4-BE49-F238E27FC236}">
                <a16:creationId xmlns:a16="http://schemas.microsoft.com/office/drawing/2014/main" id="{A08BB624-5AD5-4E9E-A0F5-001B3FC1C6DD}"/>
              </a:ext>
            </a:extLst>
          </p:cNvPr>
          <p:cNvSpPr/>
          <p:nvPr/>
        </p:nvSpPr>
        <p:spPr>
          <a:xfrm>
            <a:off x="12584" y="-1759"/>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a:extLst>
              <a:ext uri="{FF2B5EF4-FFF2-40B4-BE49-F238E27FC236}">
                <a16:creationId xmlns:a16="http://schemas.microsoft.com/office/drawing/2014/main" id="{1C02D4C1-7ABF-7B45-8C89-961FAFEC1549}"/>
              </a:ext>
            </a:extLst>
          </p:cNvPr>
          <p:cNvPicPr>
            <a:picLocks noChangeAspect="1"/>
          </p:cNvPicPr>
          <p:nvPr/>
        </p:nvPicPr>
        <p:blipFill>
          <a:blip r:embed="rId4">
            <a:duotone>
              <a:prstClr val="black"/>
              <a:schemeClr val="bg1">
                <a:tint val="45000"/>
                <a:satMod val="400000"/>
              </a:schemeClr>
            </a:duotone>
            <a:alphaModFix amt="20000"/>
            <a:extLst>
              <a:ext uri="{BEBA8EAE-BF5A-486C-A8C5-ECC9F3942E4B}">
                <a14:imgProps xmlns:a14="http://schemas.microsoft.com/office/drawing/2010/main">
                  <a14:imgLayer r:embed="rId5">
                    <a14:imgEffect>
                      <a14:sharpenSoften amount="100000"/>
                    </a14:imgEffect>
                    <a14:imgEffect>
                      <a14:colorTemperature colorTemp="15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182323" y="-395653"/>
            <a:ext cx="8482250" cy="7983293"/>
          </a:xfrm>
          <a:prstGeom prst="rect">
            <a:avLst/>
          </a:prstGeom>
          <a:noFill/>
          <a:ln>
            <a:noFill/>
          </a:ln>
          <a:effectLst>
            <a:softEdge rad="25400"/>
          </a:effectLst>
        </p:spPr>
      </p:pic>
      <p:sp>
        <p:nvSpPr>
          <p:cNvPr id="2" name="矩形 1">
            <a:extLst>
              <a:ext uri="{FF2B5EF4-FFF2-40B4-BE49-F238E27FC236}">
                <a16:creationId xmlns:a16="http://schemas.microsoft.com/office/drawing/2014/main" id="{EC19DA81-0995-407D-A7F8-7009C6AA41A7}"/>
              </a:ext>
            </a:extLst>
          </p:cNvPr>
          <p:cNvSpPr/>
          <p:nvPr/>
        </p:nvSpPr>
        <p:spPr>
          <a:xfrm>
            <a:off x="0" y="1806560"/>
            <a:ext cx="12192000" cy="357886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D59DDAAA-1881-4DA9-8092-A50890EFB62F}"/>
              </a:ext>
            </a:extLst>
          </p:cNvPr>
          <p:cNvSpPr/>
          <p:nvPr/>
        </p:nvSpPr>
        <p:spPr>
          <a:xfrm>
            <a:off x="5284433" y="991905"/>
            <a:ext cx="1623134" cy="1623134"/>
          </a:xfrm>
          <a:prstGeom prst="ellipse">
            <a:avLst/>
          </a:prstGeom>
          <a:solidFill>
            <a:srgbClr val="9B0000"/>
          </a:solidFill>
          <a:ln w="63500">
            <a:noFill/>
          </a:ln>
          <a:effectLst>
            <a:outerShdw blurRad="2413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6A85F138-0BCC-4DC5-85D4-642A4A33606B}"/>
              </a:ext>
            </a:extLst>
          </p:cNvPr>
          <p:cNvSpPr txBox="1"/>
          <p:nvPr/>
        </p:nvSpPr>
        <p:spPr>
          <a:xfrm>
            <a:off x="2289397" y="2823227"/>
            <a:ext cx="7638374" cy="923330"/>
          </a:xfrm>
          <a:prstGeom prst="rect">
            <a:avLst/>
          </a:prstGeom>
          <a:noFill/>
        </p:spPr>
        <p:txBody>
          <a:bodyPr wrap="square" rtlCol="0">
            <a:spAutoFit/>
          </a:bodyPr>
          <a:lstStyle/>
          <a:p>
            <a:pPr algn="dist"/>
            <a:r>
              <a:rPr lang="zh-CN" altLang="en-US" sz="5400" dirty="0">
                <a:solidFill>
                  <a:schemeClr val="bg1"/>
                </a:solidFill>
                <a:effectLst>
                  <a:outerShdw blurRad="38100" dist="38100" dir="2700000" algn="tl">
                    <a:srgbClr val="000000">
                      <a:alpha val="30000"/>
                    </a:srgbClr>
                  </a:outerShdw>
                </a:effectLst>
                <a:latin typeface="思源黑体 Bold" panose="020B0800000000000000" pitchFamily="34" charset="-122"/>
                <a:ea typeface="思源黑体 Bold" panose="020B0800000000000000" pitchFamily="34" charset="-122"/>
              </a:rPr>
              <a:t>基于</a:t>
            </a:r>
            <a:r>
              <a:rPr lang="en-US" altLang="zh-CN" sz="5400" dirty="0">
                <a:solidFill>
                  <a:schemeClr val="bg1"/>
                </a:solidFill>
                <a:effectLst>
                  <a:outerShdw blurRad="38100" dist="38100" dir="2700000" algn="tl">
                    <a:srgbClr val="000000">
                      <a:alpha val="30000"/>
                    </a:srgbClr>
                  </a:outerShdw>
                </a:effectLst>
                <a:latin typeface="思源黑体 Bold" panose="020B0800000000000000" pitchFamily="34" charset="-122"/>
                <a:ea typeface="思源黑体 Bold" panose="020B0800000000000000" pitchFamily="34" charset="-122"/>
              </a:rPr>
              <a:t>Metal</a:t>
            </a:r>
            <a:r>
              <a:rPr lang="zh-CN" altLang="en-US" sz="5400" dirty="0">
                <a:solidFill>
                  <a:schemeClr val="bg1"/>
                </a:solidFill>
                <a:effectLst>
                  <a:outerShdw blurRad="38100" dist="38100" dir="2700000" algn="tl">
                    <a:srgbClr val="000000">
                      <a:alpha val="30000"/>
                    </a:srgbClr>
                  </a:outerShdw>
                </a:effectLst>
                <a:latin typeface="思源黑体 Bold" panose="020B0800000000000000" pitchFamily="34" charset="-122"/>
                <a:ea typeface="思源黑体 Bold" panose="020B0800000000000000" pitchFamily="34" charset="-122"/>
              </a:rPr>
              <a:t>的游戏引擎</a:t>
            </a:r>
          </a:p>
        </p:txBody>
      </p:sp>
      <p:cxnSp>
        <p:nvCxnSpPr>
          <p:cNvPr id="59" name="直接连接符 58">
            <a:extLst>
              <a:ext uri="{FF2B5EF4-FFF2-40B4-BE49-F238E27FC236}">
                <a16:creationId xmlns:a16="http://schemas.microsoft.com/office/drawing/2014/main" id="{9A857E8A-E0BF-4EBD-9657-29AAD37836A2}"/>
              </a:ext>
            </a:extLst>
          </p:cNvPr>
          <p:cNvCxnSpPr>
            <a:cxnSpLocks/>
          </p:cNvCxnSpPr>
          <p:nvPr/>
        </p:nvCxnSpPr>
        <p:spPr>
          <a:xfrm>
            <a:off x="2597724" y="3754291"/>
            <a:ext cx="7073616" cy="0"/>
          </a:xfrm>
          <a:prstGeom prst="line">
            <a:avLst/>
          </a:prstGeom>
          <a:ln>
            <a:gradFill>
              <a:gsLst>
                <a:gs pos="0">
                  <a:schemeClr val="bg1">
                    <a:alpha val="0"/>
                  </a:schemeClr>
                </a:gs>
                <a:gs pos="50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73A2DF8F-719D-46CF-987D-C45728FBE21E}"/>
              </a:ext>
            </a:extLst>
          </p:cNvPr>
          <p:cNvSpPr txBox="1"/>
          <p:nvPr/>
        </p:nvSpPr>
        <p:spPr>
          <a:xfrm>
            <a:off x="4305124" y="4592908"/>
            <a:ext cx="3924476" cy="523220"/>
          </a:xfrm>
          <a:prstGeom prst="rect">
            <a:avLst/>
          </a:prstGeom>
          <a:noFill/>
        </p:spPr>
        <p:txBody>
          <a:bodyPr wrap="square" rtlCol="0">
            <a:spAutoFit/>
          </a:bodyPr>
          <a:lstStyle/>
          <a:p>
            <a:pPr algn="dist"/>
            <a:r>
              <a:rPr lang="zh-CN" altLang="en-US" sz="2800" dirty="0">
                <a:solidFill>
                  <a:schemeClr val="bg1">
                    <a:lumMod val="95000"/>
                  </a:schemeClr>
                </a:solidFill>
              </a:rPr>
              <a:t>指导老师：王一蕾老师</a:t>
            </a:r>
          </a:p>
        </p:txBody>
      </p:sp>
      <p:pic>
        <p:nvPicPr>
          <p:cNvPr id="5" name="图片 4">
            <a:extLst>
              <a:ext uri="{FF2B5EF4-FFF2-40B4-BE49-F238E27FC236}">
                <a16:creationId xmlns:a16="http://schemas.microsoft.com/office/drawing/2014/main" id="{8A82A59C-ADF5-6444-9732-6DA9CC61ABA5}"/>
              </a:ext>
            </a:extLst>
          </p:cNvPr>
          <p:cNvPicPr>
            <a:picLocks noChangeAspect="1"/>
          </p:cNvPicPr>
          <p:nvPr/>
        </p:nvPicPr>
        <p:blipFill>
          <a:blip r:embed="rId4">
            <a:duotone>
              <a:prstClr val="black"/>
              <a:schemeClr val="bg1">
                <a:tint val="45000"/>
                <a:satMod val="400000"/>
              </a:schemeClr>
            </a:duotone>
            <a:extLst>
              <a:ext uri="{BEBA8EAE-BF5A-486C-A8C5-ECC9F3942E4B}">
                <a14:imgProps xmlns:a14="http://schemas.microsoft.com/office/drawing/2010/main">
                  <a14:imgLayer r:embed="rId6">
                    <a14:imgEffect>
                      <a14:sharpenSoften amount="100000"/>
                    </a14:imgEffect>
                    <a14:imgEffect>
                      <a14:colorTemperature colorTemp="15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5326592" y="1078713"/>
            <a:ext cx="1599410" cy="1505327"/>
          </a:xfrm>
          <a:prstGeom prst="rect">
            <a:avLst/>
          </a:prstGeom>
          <a:noFill/>
          <a:ln>
            <a:noFill/>
          </a:ln>
        </p:spPr>
      </p:pic>
      <p:sp>
        <p:nvSpPr>
          <p:cNvPr id="65" name="文本框 64">
            <a:extLst>
              <a:ext uri="{FF2B5EF4-FFF2-40B4-BE49-F238E27FC236}">
                <a16:creationId xmlns:a16="http://schemas.microsoft.com/office/drawing/2014/main" id="{9EFAE694-B2C0-654D-8E13-F0EB1A9092DD}"/>
              </a:ext>
            </a:extLst>
          </p:cNvPr>
          <p:cNvSpPr txBox="1"/>
          <p:nvPr/>
        </p:nvSpPr>
        <p:spPr>
          <a:xfrm>
            <a:off x="4734615" y="3966478"/>
            <a:ext cx="2708782" cy="523220"/>
          </a:xfrm>
          <a:prstGeom prst="rect">
            <a:avLst/>
          </a:prstGeom>
          <a:noFill/>
        </p:spPr>
        <p:txBody>
          <a:bodyPr wrap="square" rtlCol="0">
            <a:spAutoFit/>
          </a:bodyPr>
          <a:lstStyle/>
          <a:p>
            <a:pPr algn="dist"/>
            <a:r>
              <a:rPr lang="zh-CN" altLang="en-US" sz="2800" dirty="0">
                <a:solidFill>
                  <a:schemeClr val="bg1">
                    <a:lumMod val="95000"/>
                  </a:schemeClr>
                </a:solidFill>
              </a:rPr>
              <a:t>答辩人：张思槐</a:t>
            </a:r>
          </a:p>
        </p:txBody>
      </p:sp>
    </p:spTree>
    <p:extLst>
      <p:ext uri="{BB962C8B-B14F-4D97-AF65-F5344CB8AC3E}">
        <p14:creationId xmlns:p14="http://schemas.microsoft.com/office/powerpoint/2010/main" val="3942583485"/>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2461986"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主要工作</a:t>
            </a:r>
          </a:p>
        </p:txBody>
      </p:sp>
      <p:sp>
        <p:nvSpPr>
          <p:cNvPr id="4" name="矩形 3">
            <a:extLst>
              <a:ext uri="{FF2B5EF4-FFF2-40B4-BE49-F238E27FC236}">
                <a16:creationId xmlns:a16="http://schemas.microsoft.com/office/drawing/2014/main" id="{808B78F3-885C-4D00-8446-3747365BA44C}"/>
              </a:ext>
            </a:extLst>
          </p:cNvPr>
          <p:cNvSpPr/>
          <p:nvPr/>
        </p:nvSpPr>
        <p:spPr>
          <a:xfrm>
            <a:off x="4278086" y="310243"/>
            <a:ext cx="7913914"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模型加载">
            <a:extLst>
              <a:ext uri="{FF2B5EF4-FFF2-40B4-BE49-F238E27FC236}">
                <a16:creationId xmlns:a16="http://schemas.microsoft.com/office/drawing/2014/main" id="{0ADFA46D-FC5A-F84F-BE12-4BB21C3F9B22}"/>
              </a:ext>
            </a:extLst>
          </p:cNvPr>
          <p:cNvSpPr txBox="1">
            <a:spLocks/>
          </p:cNvSpPr>
          <p:nvPr/>
        </p:nvSpPr>
        <p:spPr>
          <a:xfrm>
            <a:off x="378025" y="956574"/>
            <a:ext cx="11099800" cy="513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Heiti SC Medium" pitchFamily="2" charset="-128"/>
                <a:ea typeface="Heiti SC Medium" pitchFamily="2" charset="-128"/>
              </a:rPr>
              <a:t>光照模拟</a:t>
            </a:r>
          </a:p>
        </p:txBody>
      </p:sp>
      <p:sp>
        <p:nvSpPr>
          <p:cNvPr id="26" name="本系统使用Model I/O框架对.obj文件中的内容进行解析，解析得到该文件中所有顶点信息(Vertices)、纹理信息(Textures)、颜色信息(Colors)和材质信息(Material)，将这些信息进行存储，用于后续的渲染操作。加载步骤如图1-1所示。">
            <a:extLst>
              <a:ext uri="{FF2B5EF4-FFF2-40B4-BE49-F238E27FC236}">
                <a16:creationId xmlns:a16="http://schemas.microsoft.com/office/drawing/2014/main" id="{34BF55AF-9A23-F54F-AA28-83F158CF6441}"/>
              </a:ext>
            </a:extLst>
          </p:cNvPr>
          <p:cNvSpPr/>
          <p:nvPr/>
        </p:nvSpPr>
        <p:spPr>
          <a:xfrm>
            <a:off x="424271" y="1556457"/>
            <a:ext cx="11463884" cy="4277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indent="711200" algn="l">
              <a:spcBef>
                <a:spcPts val="1000"/>
              </a:spcBef>
              <a:defRPr sz="2800" b="0">
                <a:latin typeface="Songti SC Regular"/>
                <a:ea typeface="Songti SC Regular"/>
                <a:cs typeface="Songti SC Regular"/>
                <a:sym typeface="Songti SC Regular"/>
              </a:defRPr>
            </a:lvl1pPr>
          </a:lstStyle>
          <a:p>
            <a:pPr indent="0"/>
            <a:r>
              <a:rPr lang="zh-CN" altLang="en-US" sz="2500" dirty="0"/>
              <a:t>本系统一共提供了</a:t>
            </a:r>
            <a:r>
              <a:rPr lang="en-US" altLang="zh-CN" sz="2500" dirty="0"/>
              <a:t>4</a:t>
            </a:r>
            <a:r>
              <a:rPr lang="zh-CN" altLang="en-US" sz="2500" dirty="0"/>
              <a:t>种光源类型，分别是：直射光、点光源、聚光灯光和环境光。</a:t>
            </a:r>
          </a:p>
        </p:txBody>
      </p:sp>
      <p:sp>
        <p:nvSpPr>
          <p:cNvPr id="28" name="（1）直射光。直射光发出的所有光线沿着一个方向射出，不会因为距离而衰减。图2-1为直射光的渲染效果。">
            <a:extLst>
              <a:ext uri="{FF2B5EF4-FFF2-40B4-BE49-F238E27FC236}">
                <a16:creationId xmlns:a16="http://schemas.microsoft.com/office/drawing/2014/main" id="{1728E2DC-BCED-1B47-A936-906851293EE1}"/>
              </a:ext>
            </a:extLst>
          </p:cNvPr>
          <p:cNvSpPr/>
          <p:nvPr/>
        </p:nvSpPr>
        <p:spPr>
          <a:xfrm>
            <a:off x="424271" y="2206457"/>
            <a:ext cx="11258719" cy="831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spcBef>
                <a:spcPts val="1000"/>
              </a:spcBef>
              <a:defRPr sz="2800" b="0">
                <a:latin typeface="Songti SC Regular"/>
                <a:ea typeface="Songti SC Regular"/>
                <a:cs typeface="Songti SC Regular"/>
                <a:sym typeface="Songti SC Regular"/>
              </a:defRPr>
            </a:pPr>
            <a:r>
              <a:rPr lang="zh-CN" altLang="en-US" sz="2400" dirty="0"/>
              <a:t>（</a:t>
            </a:r>
            <a:r>
              <a:rPr lang="en-US" altLang="zh-CN" sz="2400" dirty="0"/>
              <a:t>4</a:t>
            </a:r>
            <a:r>
              <a:rPr lang="zh-CN" altLang="en-US" sz="2400" dirty="0"/>
              <a:t>）环境光。在现实世界中，光线在各种物体的平面之间发生反射。使用环境光来模拟场景中获得均匀的照明效果。</a:t>
            </a:r>
          </a:p>
        </p:txBody>
      </p:sp>
      <p:pic>
        <p:nvPicPr>
          <p:cNvPr id="24" name="屏幕快照 2019-05-10 10.30.20.png" descr="屏幕快照 2019-05-10 10.30.20.png">
            <a:extLst>
              <a:ext uri="{FF2B5EF4-FFF2-40B4-BE49-F238E27FC236}">
                <a16:creationId xmlns:a16="http://schemas.microsoft.com/office/drawing/2014/main" id="{CC3491B7-098A-514B-ABAF-EA3191561B7A}"/>
              </a:ext>
            </a:extLst>
          </p:cNvPr>
          <p:cNvPicPr>
            <a:picLocks noChangeAspect="1"/>
          </p:cNvPicPr>
          <p:nvPr/>
        </p:nvPicPr>
        <p:blipFill>
          <a:blip r:embed="rId3">
            <a:extLst/>
          </a:blip>
          <a:stretch>
            <a:fillRect/>
          </a:stretch>
        </p:blipFill>
        <p:spPr>
          <a:xfrm>
            <a:off x="4125306" y="3370681"/>
            <a:ext cx="3605236" cy="3177076"/>
          </a:xfrm>
          <a:prstGeom prst="rect">
            <a:avLst/>
          </a:prstGeom>
          <a:ln w="12700" cap="flat">
            <a:noFill/>
            <a:miter lim="400000"/>
          </a:ln>
          <a:effectLst/>
        </p:spPr>
      </p:pic>
    </p:spTree>
    <p:extLst>
      <p:ext uri="{BB962C8B-B14F-4D97-AF65-F5344CB8AC3E}">
        <p14:creationId xmlns:p14="http://schemas.microsoft.com/office/powerpoint/2010/main" val="813791638"/>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2461986"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主要工作</a:t>
            </a:r>
          </a:p>
        </p:txBody>
      </p:sp>
      <p:sp>
        <p:nvSpPr>
          <p:cNvPr id="4" name="矩形 3">
            <a:extLst>
              <a:ext uri="{FF2B5EF4-FFF2-40B4-BE49-F238E27FC236}">
                <a16:creationId xmlns:a16="http://schemas.microsoft.com/office/drawing/2014/main" id="{808B78F3-885C-4D00-8446-3747365BA44C}"/>
              </a:ext>
            </a:extLst>
          </p:cNvPr>
          <p:cNvSpPr/>
          <p:nvPr/>
        </p:nvSpPr>
        <p:spPr>
          <a:xfrm>
            <a:off x="4278086" y="310243"/>
            <a:ext cx="7913914"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模型加载">
            <a:extLst>
              <a:ext uri="{FF2B5EF4-FFF2-40B4-BE49-F238E27FC236}">
                <a16:creationId xmlns:a16="http://schemas.microsoft.com/office/drawing/2014/main" id="{0ADFA46D-FC5A-F84F-BE12-4BB21C3F9B22}"/>
              </a:ext>
            </a:extLst>
          </p:cNvPr>
          <p:cNvSpPr txBox="1">
            <a:spLocks/>
          </p:cNvSpPr>
          <p:nvPr/>
        </p:nvSpPr>
        <p:spPr>
          <a:xfrm>
            <a:off x="424271" y="1043282"/>
            <a:ext cx="11099800" cy="513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Heiti SC Medium" pitchFamily="2" charset="-128"/>
                <a:ea typeface="Heiti SC Medium" pitchFamily="2" charset="-128"/>
              </a:rPr>
              <a:t>光照模拟</a:t>
            </a:r>
          </a:p>
        </p:txBody>
      </p:sp>
      <p:sp>
        <p:nvSpPr>
          <p:cNvPr id="26" name="本系统使用Model I/O框架对.obj文件中的内容进行解析，解析得到该文件中所有顶点信息(Vertices)、纹理信息(Textures)、颜色信息(Colors)和材质信息(Material)，将这些信息进行存储，用于后续的渲染操作。加载步骤如图1-1所示。">
            <a:extLst>
              <a:ext uri="{FF2B5EF4-FFF2-40B4-BE49-F238E27FC236}">
                <a16:creationId xmlns:a16="http://schemas.microsoft.com/office/drawing/2014/main" id="{34BF55AF-9A23-F54F-AA28-83F158CF6441}"/>
              </a:ext>
            </a:extLst>
          </p:cNvPr>
          <p:cNvSpPr/>
          <p:nvPr/>
        </p:nvSpPr>
        <p:spPr>
          <a:xfrm>
            <a:off x="424271" y="1769182"/>
            <a:ext cx="11463884" cy="1726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indent="711200" algn="l">
              <a:spcBef>
                <a:spcPts val="1000"/>
              </a:spcBef>
              <a:defRPr sz="2800" b="0">
                <a:latin typeface="Songti SC Regular"/>
                <a:ea typeface="Songti SC Regular"/>
                <a:cs typeface="Songti SC Regular"/>
                <a:sym typeface="Songti SC Regular"/>
              </a:defRPr>
            </a:lvl1pPr>
          </a:lstStyle>
          <a:p>
            <a:pPr indent="0"/>
            <a:r>
              <a:rPr lang="zh-CN" altLang="en-US" sz="2400" dirty="0"/>
              <a:t>本系统使用 </a:t>
            </a:r>
            <a:r>
              <a:rPr lang="en-US" altLang="zh-CN" sz="2400" dirty="0" err="1"/>
              <a:t>Phong</a:t>
            </a:r>
            <a:r>
              <a:rPr lang="en-US" altLang="zh-CN" sz="2400" dirty="0"/>
              <a:t> </a:t>
            </a:r>
            <a:r>
              <a:rPr lang="zh-CN" altLang="en-US" sz="2400" dirty="0"/>
              <a:t>反射模型进行光照颜色的计算，该模型不但计算效率高，并且和物理事实足够接近。</a:t>
            </a:r>
            <a:endParaRPr lang="en-US" altLang="zh-CN" sz="2400" dirty="0"/>
          </a:p>
          <a:p>
            <a:pPr indent="0"/>
            <a:r>
              <a:rPr lang="en-US" altLang="zh-CN" sz="2400" dirty="0" err="1"/>
              <a:t>Phong</a:t>
            </a:r>
            <a:r>
              <a:rPr lang="en-US" altLang="zh-CN" sz="2400" dirty="0"/>
              <a:t> </a:t>
            </a:r>
            <a:r>
              <a:rPr lang="zh-CN" altLang="en-US" sz="2400" dirty="0"/>
              <a:t>反射模型，由漫反射颜色、镜面反射颜色和环境光颜色三部分相加计算得到最终的颜色。</a:t>
            </a:r>
          </a:p>
          <a:p>
            <a:endParaRPr lang="zh-CN" altLang="en-US" sz="2400" dirty="0"/>
          </a:p>
          <a:p>
            <a:endParaRPr lang="zh-CN" altLang="en-US" sz="2400" dirty="0"/>
          </a:p>
        </p:txBody>
      </p:sp>
      <p:grpSp>
        <p:nvGrpSpPr>
          <p:cNvPr id="32" name="成组">
            <a:extLst>
              <a:ext uri="{FF2B5EF4-FFF2-40B4-BE49-F238E27FC236}">
                <a16:creationId xmlns:a16="http://schemas.microsoft.com/office/drawing/2014/main" id="{F0640AEF-5528-814C-A821-4AD1CB6477BD}"/>
              </a:ext>
            </a:extLst>
          </p:cNvPr>
          <p:cNvGrpSpPr/>
          <p:nvPr/>
        </p:nvGrpSpPr>
        <p:grpSpPr>
          <a:xfrm>
            <a:off x="959117" y="4402919"/>
            <a:ext cx="10273765" cy="861319"/>
            <a:chOff x="0" y="0"/>
            <a:chExt cx="11257160" cy="861317"/>
          </a:xfrm>
        </p:grpSpPr>
        <p:sp>
          <p:nvSpPr>
            <p:cNvPr id="37" name="最终颜色">
              <a:extLst>
                <a:ext uri="{FF2B5EF4-FFF2-40B4-BE49-F238E27FC236}">
                  <a16:creationId xmlns:a16="http://schemas.microsoft.com/office/drawing/2014/main" id="{D6D81C60-EADA-A84A-BBE0-84521CD36632}"/>
                </a:ext>
              </a:extLst>
            </p:cNvPr>
            <p:cNvSpPr/>
            <p:nvPr/>
          </p:nvSpPr>
          <p:spPr>
            <a:xfrm>
              <a:off x="8940800" y="0"/>
              <a:ext cx="2316361" cy="861318"/>
            </a:xfrm>
            <a:prstGeom prst="roundRect">
              <a:avLst>
                <a:gd name="adj" fmla="val 20630"/>
              </a:avLst>
            </a:prstGeom>
            <a:solidFill>
              <a:schemeClr val="accent5"/>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200"/>
              </a:lvl1pPr>
            </a:lstStyle>
            <a:p>
              <a:pPr algn="ctr"/>
              <a:r>
                <a:rPr>
                  <a:latin typeface="Heiti SC Medium" pitchFamily="2" charset="-128"/>
                  <a:ea typeface="Heiti SC Medium" pitchFamily="2" charset="-128"/>
                </a:rPr>
                <a:t>最终颜色</a:t>
              </a:r>
            </a:p>
          </p:txBody>
        </p:sp>
        <p:sp>
          <p:nvSpPr>
            <p:cNvPr id="38" name="镜面反射颜色">
              <a:extLst>
                <a:ext uri="{FF2B5EF4-FFF2-40B4-BE49-F238E27FC236}">
                  <a16:creationId xmlns:a16="http://schemas.microsoft.com/office/drawing/2014/main" id="{DEDE0DF8-3D30-C944-BF5D-6E2637641C3F}"/>
                </a:ext>
              </a:extLst>
            </p:cNvPr>
            <p:cNvSpPr/>
            <p:nvPr/>
          </p:nvSpPr>
          <p:spPr>
            <a:xfrm>
              <a:off x="2921000" y="0"/>
              <a:ext cx="2316361" cy="861318"/>
            </a:xfrm>
            <a:prstGeom prst="roundRect">
              <a:avLst>
                <a:gd name="adj" fmla="val 20630"/>
              </a:avLst>
            </a:prstGeom>
            <a:solidFill>
              <a:schemeClr val="accent5"/>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200"/>
              </a:lvl1pPr>
            </a:lstStyle>
            <a:p>
              <a:pPr algn="ctr"/>
              <a:r>
                <a:rPr dirty="0" err="1">
                  <a:latin typeface="Heiti SC Medium" pitchFamily="2" charset="-128"/>
                  <a:ea typeface="Heiti SC Medium" pitchFamily="2" charset="-128"/>
                </a:rPr>
                <a:t>镜面反射颜色</a:t>
              </a:r>
              <a:endParaRPr dirty="0">
                <a:latin typeface="Heiti SC Medium" pitchFamily="2" charset="-128"/>
                <a:ea typeface="Heiti SC Medium" pitchFamily="2" charset="-128"/>
              </a:endParaRPr>
            </a:p>
          </p:txBody>
        </p:sp>
        <p:sp>
          <p:nvSpPr>
            <p:cNvPr id="39" name="环境光颜色">
              <a:extLst>
                <a:ext uri="{FF2B5EF4-FFF2-40B4-BE49-F238E27FC236}">
                  <a16:creationId xmlns:a16="http://schemas.microsoft.com/office/drawing/2014/main" id="{A07C56EF-35A0-604F-A5D3-3A4B8CE2F074}"/>
                </a:ext>
              </a:extLst>
            </p:cNvPr>
            <p:cNvSpPr/>
            <p:nvPr/>
          </p:nvSpPr>
          <p:spPr>
            <a:xfrm>
              <a:off x="5842000" y="0"/>
              <a:ext cx="2316361" cy="861318"/>
            </a:xfrm>
            <a:prstGeom prst="roundRect">
              <a:avLst>
                <a:gd name="adj" fmla="val 20630"/>
              </a:avLst>
            </a:prstGeom>
            <a:solidFill>
              <a:schemeClr val="accent5"/>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200"/>
              </a:lvl1pPr>
            </a:lstStyle>
            <a:p>
              <a:pPr algn="ctr"/>
              <a:r>
                <a:rPr dirty="0" err="1">
                  <a:latin typeface="Heiti SC Medium" pitchFamily="2" charset="-128"/>
                  <a:ea typeface="Heiti SC Medium" pitchFamily="2" charset="-128"/>
                </a:rPr>
                <a:t>环境光颜色</a:t>
              </a:r>
              <a:endParaRPr dirty="0">
                <a:latin typeface="Heiti SC Medium" pitchFamily="2" charset="-128"/>
                <a:ea typeface="Heiti SC Medium" pitchFamily="2" charset="-128"/>
              </a:endParaRPr>
            </a:p>
          </p:txBody>
        </p:sp>
        <p:sp>
          <p:nvSpPr>
            <p:cNvPr id="40" name="漫反射颜色">
              <a:extLst>
                <a:ext uri="{FF2B5EF4-FFF2-40B4-BE49-F238E27FC236}">
                  <a16:creationId xmlns:a16="http://schemas.microsoft.com/office/drawing/2014/main" id="{8919CC53-0922-254E-8C7A-C8D67C05B910}"/>
                </a:ext>
              </a:extLst>
            </p:cNvPr>
            <p:cNvSpPr/>
            <p:nvPr/>
          </p:nvSpPr>
          <p:spPr>
            <a:xfrm>
              <a:off x="0" y="0"/>
              <a:ext cx="2316361" cy="861318"/>
            </a:xfrm>
            <a:prstGeom prst="roundRect">
              <a:avLst>
                <a:gd name="adj" fmla="val 20630"/>
              </a:avLst>
            </a:prstGeom>
            <a:solidFill>
              <a:schemeClr val="accent5"/>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200"/>
              </a:lvl1pPr>
            </a:lstStyle>
            <a:p>
              <a:pPr algn="ctr"/>
              <a:r>
                <a:rPr dirty="0" err="1">
                  <a:latin typeface="Heiti SC Medium" pitchFamily="2" charset="-128"/>
                  <a:ea typeface="Heiti SC Medium" pitchFamily="2" charset="-128"/>
                </a:rPr>
                <a:t>漫反射颜色</a:t>
              </a:r>
              <a:endParaRPr dirty="0">
                <a:latin typeface="Heiti SC Medium" pitchFamily="2" charset="-128"/>
                <a:ea typeface="Heiti SC Medium" pitchFamily="2" charset="-128"/>
              </a:endParaRPr>
            </a:p>
          </p:txBody>
        </p:sp>
        <p:sp>
          <p:nvSpPr>
            <p:cNvPr id="41" name="+">
              <a:extLst>
                <a:ext uri="{FF2B5EF4-FFF2-40B4-BE49-F238E27FC236}">
                  <a16:creationId xmlns:a16="http://schemas.microsoft.com/office/drawing/2014/main" id="{DD9A23CD-4B97-8C4C-87CE-97CD5F7EFAEF}"/>
                </a:ext>
              </a:extLst>
            </p:cNvPr>
            <p:cNvSpPr txBox="1"/>
            <p:nvPr/>
          </p:nvSpPr>
          <p:spPr>
            <a:xfrm>
              <a:off x="2470090" y="200129"/>
              <a:ext cx="297181"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rPr dirty="0"/>
                <a:t>+</a:t>
              </a:r>
            </a:p>
          </p:txBody>
        </p:sp>
        <p:sp>
          <p:nvSpPr>
            <p:cNvPr id="42" name="+">
              <a:extLst>
                <a:ext uri="{FF2B5EF4-FFF2-40B4-BE49-F238E27FC236}">
                  <a16:creationId xmlns:a16="http://schemas.microsoft.com/office/drawing/2014/main" id="{9743BD59-E051-E24F-892B-F1A3BA65DBF4}"/>
                </a:ext>
              </a:extLst>
            </p:cNvPr>
            <p:cNvSpPr txBox="1"/>
            <p:nvPr/>
          </p:nvSpPr>
          <p:spPr>
            <a:xfrm>
              <a:off x="5391090" y="200129"/>
              <a:ext cx="297181"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a:t>
              </a:r>
            </a:p>
          </p:txBody>
        </p:sp>
        <p:sp>
          <p:nvSpPr>
            <p:cNvPr id="43" name="=">
              <a:extLst>
                <a:ext uri="{FF2B5EF4-FFF2-40B4-BE49-F238E27FC236}">
                  <a16:creationId xmlns:a16="http://schemas.microsoft.com/office/drawing/2014/main" id="{A8E0E526-CAC5-864B-BA6B-78C6C2668324}"/>
                </a:ext>
              </a:extLst>
            </p:cNvPr>
            <p:cNvSpPr txBox="1"/>
            <p:nvPr/>
          </p:nvSpPr>
          <p:spPr>
            <a:xfrm>
              <a:off x="8400990" y="200129"/>
              <a:ext cx="297181"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a:t>
              </a:r>
            </a:p>
          </p:txBody>
        </p:sp>
      </p:grpSp>
    </p:spTree>
    <p:extLst>
      <p:ext uri="{BB962C8B-B14F-4D97-AF65-F5344CB8AC3E}">
        <p14:creationId xmlns:p14="http://schemas.microsoft.com/office/powerpoint/2010/main" val="263220391"/>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2461986"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主要工作</a:t>
            </a:r>
          </a:p>
        </p:txBody>
      </p:sp>
      <p:sp>
        <p:nvSpPr>
          <p:cNvPr id="4" name="矩形 3">
            <a:extLst>
              <a:ext uri="{FF2B5EF4-FFF2-40B4-BE49-F238E27FC236}">
                <a16:creationId xmlns:a16="http://schemas.microsoft.com/office/drawing/2014/main" id="{808B78F3-885C-4D00-8446-3747365BA44C}"/>
              </a:ext>
            </a:extLst>
          </p:cNvPr>
          <p:cNvSpPr/>
          <p:nvPr/>
        </p:nvSpPr>
        <p:spPr>
          <a:xfrm>
            <a:off x="4278086" y="310243"/>
            <a:ext cx="7913914"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模型加载">
            <a:extLst>
              <a:ext uri="{FF2B5EF4-FFF2-40B4-BE49-F238E27FC236}">
                <a16:creationId xmlns:a16="http://schemas.microsoft.com/office/drawing/2014/main" id="{0ADFA46D-FC5A-F84F-BE12-4BB21C3F9B22}"/>
              </a:ext>
            </a:extLst>
          </p:cNvPr>
          <p:cNvSpPr txBox="1">
            <a:spLocks/>
          </p:cNvSpPr>
          <p:nvPr/>
        </p:nvSpPr>
        <p:spPr>
          <a:xfrm>
            <a:off x="424271" y="1043282"/>
            <a:ext cx="11099800" cy="513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Heiti SC Medium" pitchFamily="2" charset="-128"/>
                <a:ea typeface="Heiti SC Medium" pitchFamily="2" charset="-128"/>
              </a:rPr>
              <a:t>漫反射颜色计算</a:t>
            </a:r>
          </a:p>
        </p:txBody>
      </p:sp>
      <p:sp>
        <p:nvSpPr>
          <p:cNvPr id="26" name="本系统使用Model I/O框架对.obj文件中的内容进行解析，解析得到该文件中所有顶点信息(Vertices)、纹理信息(Textures)、颜色信息(Colors)和材质信息(Material)，将这些信息进行存储，用于后续的渲染操作。加载步骤如图1-1所示。">
            <a:extLst>
              <a:ext uri="{FF2B5EF4-FFF2-40B4-BE49-F238E27FC236}">
                <a16:creationId xmlns:a16="http://schemas.microsoft.com/office/drawing/2014/main" id="{34BF55AF-9A23-F54F-AA28-83F158CF6441}"/>
              </a:ext>
            </a:extLst>
          </p:cNvPr>
          <p:cNvSpPr/>
          <p:nvPr/>
        </p:nvSpPr>
        <p:spPr>
          <a:xfrm>
            <a:off x="424271" y="1698188"/>
            <a:ext cx="11463884" cy="1829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indent="711200" algn="l">
              <a:spcBef>
                <a:spcPts val="1000"/>
              </a:spcBef>
              <a:defRPr sz="2800" b="0">
                <a:latin typeface="Songti SC Regular"/>
                <a:ea typeface="Songti SC Regular"/>
                <a:cs typeface="Songti SC Regular"/>
                <a:sym typeface="Songti SC Regular"/>
              </a:defRPr>
            </a:lvl1pPr>
          </a:lstStyle>
          <a:p>
            <a:pPr indent="0"/>
            <a:r>
              <a:rPr lang="zh-CN" altLang="en-US" sz="2400" dirty="0"/>
              <a:t>漫反射颜色为：光照强度 * 光的颜色 * 物体颜色。</a:t>
            </a:r>
          </a:p>
          <a:p>
            <a:pPr indent="0"/>
            <a:r>
              <a:rPr lang="zh-CN" altLang="en-US" sz="2400" dirty="0"/>
              <a:t>如左图所示，漫反射颜色的强度与光线和片面的位置有关。本系统通过计算平面法向量与光线夹角的余弦值，使用该值作为光照强度。</a:t>
            </a:r>
          </a:p>
          <a:p>
            <a:pPr indent="0"/>
            <a:r>
              <a:rPr lang="zh-CN" altLang="en-US" sz="2400" dirty="0"/>
              <a:t>右图为漫反射颜色的渲染效果。</a:t>
            </a:r>
          </a:p>
          <a:p>
            <a:endParaRPr lang="zh-CN" altLang="en-US" sz="2400" dirty="0"/>
          </a:p>
          <a:p>
            <a:endParaRPr lang="zh-CN" altLang="en-US" sz="2400" dirty="0"/>
          </a:p>
        </p:txBody>
      </p:sp>
      <p:grpSp>
        <p:nvGrpSpPr>
          <p:cNvPr id="30" name="成组">
            <a:extLst>
              <a:ext uri="{FF2B5EF4-FFF2-40B4-BE49-F238E27FC236}">
                <a16:creationId xmlns:a16="http://schemas.microsoft.com/office/drawing/2014/main" id="{F0E0A4C1-0303-B348-9B9C-9401001938CA}"/>
              </a:ext>
            </a:extLst>
          </p:cNvPr>
          <p:cNvGrpSpPr/>
          <p:nvPr/>
        </p:nvGrpSpPr>
        <p:grpSpPr>
          <a:xfrm>
            <a:off x="1143577" y="3946566"/>
            <a:ext cx="4106072" cy="2120109"/>
            <a:chOff x="0" y="0"/>
            <a:chExt cx="4106070" cy="2120106"/>
          </a:xfrm>
        </p:grpSpPr>
        <p:grpSp>
          <p:nvGrpSpPr>
            <p:cNvPr id="33" name="成组">
              <a:extLst>
                <a:ext uri="{FF2B5EF4-FFF2-40B4-BE49-F238E27FC236}">
                  <a16:creationId xmlns:a16="http://schemas.microsoft.com/office/drawing/2014/main" id="{E24167FE-8490-A34C-8F54-78A330B74B1F}"/>
                </a:ext>
              </a:extLst>
            </p:cNvPr>
            <p:cNvGrpSpPr/>
            <p:nvPr/>
          </p:nvGrpSpPr>
          <p:grpSpPr>
            <a:xfrm>
              <a:off x="2222500" y="0"/>
              <a:ext cx="1883571" cy="2120107"/>
              <a:chOff x="0" y="0"/>
              <a:chExt cx="1883570" cy="2120106"/>
            </a:xfrm>
          </p:grpSpPr>
          <p:sp>
            <p:nvSpPr>
              <p:cNvPr id="51" name="矩形">
                <a:extLst>
                  <a:ext uri="{FF2B5EF4-FFF2-40B4-BE49-F238E27FC236}">
                    <a16:creationId xmlns:a16="http://schemas.microsoft.com/office/drawing/2014/main" id="{36953231-8974-5B40-9F58-6A586DC573C4}"/>
                  </a:ext>
                </a:extLst>
              </p:cNvPr>
              <p:cNvSpPr/>
              <p:nvPr/>
            </p:nvSpPr>
            <p:spPr>
              <a:xfrm>
                <a:off x="0" y="1943100"/>
                <a:ext cx="1809155" cy="177007"/>
              </a:xfrm>
              <a:prstGeom prst="rect">
                <a:avLst/>
              </a:prstGeom>
              <a:gradFill flip="none" rotWithShape="1">
                <a:gsLst>
                  <a:gs pos="0">
                    <a:schemeClr val="accent4"/>
                  </a:gs>
                  <a:gs pos="100000">
                    <a:srgbClr val="434343"/>
                  </a:gs>
                </a:gsLst>
                <a:lin ang="5400000" scaled="0"/>
              </a:gradFill>
              <a:ln w="12700" cap="flat">
                <a:noFill/>
                <a:miter lim="400000"/>
              </a:ln>
              <a:effectLst/>
            </p:spPr>
            <p:txBody>
              <a:bodyPr wrap="square" lIns="50800" tIns="50800" rIns="50800" bIns="50800" numCol="1" anchor="ctr">
                <a:noAutofit/>
              </a:bodyPr>
              <a:lstStyle/>
              <a:p>
                <a:pPr>
                  <a:defRPr sz="2200"/>
                </a:pPr>
                <a:endParaRPr/>
              </a:p>
            </p:txBody>
          </p:sp>
          <p:grpSp>
            <p:nvGrpSpPr>
              <p:cNvPr id="52" name="成组">
                <a:extLst>
                  <a:ext uri="{FF2B5EF4-FFF2-40B4-BE49-F238E27FC236}">
                    <a16:creationId xmlns:a16="http://schemas.microsoft.com/office/drawing/2014/main" id="{E9A44361-D95F-1F4F-ABF3-7C66560F03FC}"/>
                  </a:ext>
                </a:extLst>
              </p:cNvPr>
              <p:cNvGrpSpPr/>
              <p:nvPr/>
            </p:nvGrpSpPr>
            <p:grpSpPr>
              <a:xfrm>
                <a:off x="497433" y="625850"/>
                <a:ext cx="416968" cy="1317251"/>
                <a:chOff x="0" y="0"/>
                <a:chExt cx="416966" cy="1317250"/>
              </a:xfrm>
            </p:grpSpPr>
            <p:sp>
              <p:nvSpPr>
                <p:cNvPr id="58" name="线条">
                  <a:extLst>
                    <a:ext uri="{FF2B5EF4-FFF2-40B4-BE49-F238E27FC236}">
                      <a16:creationId xmlns:a16="http://schemas.microsoft.com/office/drawing/2014/main" id="{8FA395AA-CBCC-9247-95B6-2A1E48DFA975}"/>
                    </a:ext>
                  </a:extLst>
                </p:cNvPr>
                <p:cNvSpPr/>
                <p:nvPr/>
              </p:nvSpPr>
              <p:spPr>
                <a:xfrm flipV="1">
                  <a:off x="416966" y="-1"/>
                  <a:ext cx="1" cy="1317252"/>
                </a:xfrm>
                <a:prstGeom prst="line">
                  <a:avLst/>
                </a:prstGeom>
                <a:noFill/>
                <a:ln w="25400" cap="flat">
                  <a:solidFill>
                    <a:schemeClr val="tx1"/>
                  </a:solidFill>
                  <a:prstDash val="solid"/>
                  <a:miter lim="400000"/>
                  <a:tailEnd type="triangle" w="med" len="med"/>
                </a:ln>
                <a:effectLst/>
              </p:spPr>
              <p:txBody>
                <a:bodyPr wrap="square" lIns="50800" tIns="50800" rIns="50800" bIns="50800" numCol="1" anchor="ctr">
                  <a:noAutofit/>
                </a:bodyPr>
                <a:lstStyle/>
                <a:p>
                  <a:pPr>
                    <a:defRPr sz="2200"/>
                  </a:pPr>
                  <a:endParaRPr/>
                </a:p>
              </p:txBody>
            </p:sp>
            <p:sp>
              <p:nvSpPr>
                <p:cNvPr id="59" name="n">
                  <a:extLst>
                    <a:ext uri="{FF2B5EF4-FFF2-40B4-BE49-F238E27FC236}">
                      <a16:creationId xmlns:a16="http://schemas.microsoft.com/office/drawing/2014/main" id="{F042E78F-5FF8-1242-9A3C-DAFFD425D532}"/>
                    </a:ext>
                  </a:extLst>
                </p:cNvPr>
                <p:cNvSpPr txBox="1"/>
                <p:nvPr/>
              </p:nvSpPr>
              <p:spPr>
                <a:xfrm>
                  <a:off x="0" y="428095"/>
                  <a:ext cx="300533"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vl1pPr>
                </a:lstStyle>
                <a:p>
                  <a:r>
                    <a:t>n</a:t>
                  </a:r>
                </a:p>
              </p:txBody>
            </p:sp>
          </p:grpSp>
          <p:grpSp>
            <p:nvGrpSpPr>
              <p:cNvPr id="53" name="成组">
                <a:extLst>
                  <a:ext uri="{FF2B5EF4-FFF2-40B4-BE49-F238E27FC236}">
                    <a16:creationId xmlns:a16="http://schemas.microsoft.com/office/drawing/2014/main" id="{F6EE055A-CF75-E045-A7AB-AA581EF27800}"/>
                  </a:ext>
                </a:extLst>
              </p:cNvPr>
              <p:cNvGrpSpPr/>
              <p:nvPr/>
            </p:nvGrpSpPr>
            <p:grpSpPr>
              <a:xfrm>
                <a:off x="946217" y="0"/>
                <a:ext cx="937354" cy="2047056"/>
                <a:chOff x="0" y="0"/>
                <a:chExt cx="937353" cy="2047055"/>
              </a:xfrm>
            </p:grpSpPr>
            <p:grpSp>
              <p:nvGrpSpPr>
                <p:cNvPr id="54" name="成组">
                  <a:extLst>
                    <a:ext uri="{FF2B5EF4-FFF2-40B4-BE49-F238E27FC236}">
                      <a16:creationId xmlns:a16="http://schemas.microsoft.com/office/drawing/2014/main" id="{C9B0B318-210E-8647-9A47-22085FE72978}"/>
                    </a:ext>
                  </a:extLst>
                </p:cNvPr>
                <p:cNvGrpSpPr/>
                <p:nvPr/>
              </p:nvGrpSpPr>
              <p:grpSpPr>
                <a:xfrm rot="1440000">
                  <a:off x="319361" y="423114"/>
                  <a:ext cx="298631" cy="1633837"/>
                  <a:chOff x="0" y="0"/>
                  <a:chExt cx="298630" cy="1633835"/>
                </a:xfrm>
              </p:grpSpPr>
              <p:sp>
                <p:nvSpPr>
                  <p:cNvPr id="56" name="线条">
                    <a:extLst>
                      <a:ext uri="{FF2B5EF4-FFF2-40B4-BE49-F238E27FC236}">
                        <a16:creationId xmlns:a16="http://schemas.microsoft.com/office/drawing/2014/main" id="{1B7FB39B-F6E6-594D-8EAE-645ED83D0549}"/>
                      </a:ext>
                    </a:extLst>
                  </p:cNvPr>
                  <p:cNvSpPr/>
                  <p:nvPr/>
                </p:nvSpPr>
                <p:spPr>
                  <a:xfrm>
                    <a:off x="0" y="0"/>
                    <a:ext cx="1" cy="1633836"/>
                  </a:xfrm>
                  <a:prstGeom prst="line">
                    <a:avLst/>
                  </a:prstGeom>
                  <a:noFill/>
                  <a:ln w="25400" cap="flat">
                    <a:solidFill>
                      <a:schemeClr val="accent4"/>
                    </a:solidFill>
                    <a:prstDash val="solid"/>
                    <a:miter lim="400000"/>
                    <a:tailEnd type="triangle" w="med" len="med"/>
                  </a:ln>
                  <a:effectLst/>
                </p:spPr>
                <p:txBody>
                  <a:bodyPr wrap="square" lIns="50800" tIns="50800" rIns="50800" bIns="50800" numCol="1" anchor="ctr">
                    <a:noAutofit/>
                  </a:bodyPr>
                  <a:lstStyle/>
                  <a:p>
                    <a:pPr>
                      <a:defRPr sz="2200"/>
                    </a:pPr>
                    <a:endParaRPr/>
                  </a:p>
                </p:txBody>
              </p:sp>
              <p:sp>
                <p:nvSpPr>
                  <p:cNvPr id="57" name="l">
                    <a:extLst>
                      <a:ext uri="{FF2B5EF4-FFF2-40B4-BE49-F238E27FC236}">
                        <a16:creationId xmlns:a16="http://schemas.microsoft.com/office/drawing/2014/main" id="{57B0BA8B-7C8E-F346-97CD-FD37C6F5DB7F}"/>
                      </a:ext>
                    </a:extLst>
                  </p:cNvPr>
                  <p:cNvSpPr txBox="1"/>
                  <p:nvPr/>
                </p:nvSpPr>
                <p:spPr>
                  <a:xfrm>
                    <a:off x="105387" y="688377"/>
                    <a:ext cx="193244" cy="4902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i="1">
                        <a:solidFill>
                          <a:schemeClr val="accent4"/>
                        </a:solidFill>
                      </a:defRPr>
                    </a:lvl1pPr>
                  </a:lstStyle>
                  <a:p>
                    <a:r>
                      <a:t>l</a:t>
                    </a:r>
                  </a:p>
                </p:txBody>
              </p:sp>
            </p:grpSp>
            <p:sp>
              <p:nvSpPr>
                <p:cNvPr id="55" name="太阳">
                  <a:extLst>
                    <a:ext uri="{FF2B5EF4-FFF2-40B4-BE49-F238E27FC236}">
                      <a16:creationId xmlns:a16="http://schemas.microsoft.com/office/drawing/2014/main" id="{6359E1E2-F055-EF45-A124-FD247D3FC42A}"/>
                    </a:ext>
                  </a:extLst>
                </p:cNvPr>
                <p:cNvSpPr/>
                <p:nvPr/>
              </p:nvSpPr>
              <p:spPr>
                <a:xfrm>
                  <a:off x="559869" y="0"/>
                  <a:ext cx="368464" cy="3684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912" y="3909"/>
                      </a:lnTo>
                      <a:cubicBezTo>
                        <a:pt x="9458" y="3767"/>
                        <a:pt x="10107" y="3684"/>
                        <a:pt x="10795" y="3684"/>
                      </a:cubicBezTo>
                      <a:cubicBezTo>
                        <a:pt x="11488" y="3684"/>
                        <a:pt x="12138" y="3766"/>
                        <a:pt x="12695" y="3914"/>
                      </a:cubicBezTo>
                      <a:lnTo>
                        <a:pt x="10800" y="0"/>
                      </a:lnTo>
                      <a:close/>
                      <a:moveTo>
                        <a:pt x="18430" y="3160"/>
                      </a:moveTo>
                      <a:lnTo>
                        <a:pt x="14332" y="4591"/>
                      </a:lnTo>
                      <a:cubicBezTo>
                        <a:pt x="14828" y="4880"/>
                        <a:pt x="15340" y="5278"/>
                        <a:pt x="15826" y="5764"/>
                      </a:cubicBezTo>
                      <a:cubicBezTo>
                        <a:pt x="16317" y="6255"/>
                        <a:pt x="16717" y="6774"/>
                        <a:pt x="17006" y="7265"/>
                      </a:cubicBezTo>
                      <a:lnTo>
                        <a:pt x="18430" y="3160"/>
                      </a:lnTo>
                      <a:close/>
                      <a:moveTo>
                        <a:pt x="3160" y="3172"/>
                      </a:moveTo>
                      <a:lnTo>
                        <a:pt x="4591" y="7270"/>
                      </a:lnTo>
                      <a:cubicBezTo>
                        <a:pt x="4880" y="6773"/>
                        <a:pt x="5278" y="6260"/>
                        <a:pt x="5764" y="5774"/>
                      </a:cubicBezTo>
                      <a:cubicBezTo>
                        <a:pt x="6255" y="5283"/>
                        <a:pt x="6774" y="4885"/>
                        <a:pt x="7265" y="4596"/>
                      </a:cubicBezTo>
                      <a:lnTo>
                        <a:pt x="3160" y="3172"/>
                      </a:lnTo>
                      <a:close/>
                      <a:moveTo>
                        <a:pt x="10800" y="4661"/>
                      </a:moveTo>
                      <a:cubicBezTo>
                        <a:pt x="7400" y="4661"/>
                        <a:pt x="4633" y="7427"/>
                        <a:pt x="4633" y="10827"/>
                      </a:cubicBezTo>
                      <a:cubicBezTo>
                        <a:pt x="4633" y="14227"/>
                        <a:pt x="7400" y="16994"/>
                        <a:pt x="10800" y="16994"/>
                      </a:cubicBezTo>
                      <a:cubicBezTo>
                        <a:pt x="14200" y="16994"/>
                        <a:pt x="16967" y="14227"/>
                        <a:pt x="16967" y="10827"/>
                      </a:cubicBezTo>
                      <a:cubicBezTo>
                        <a:pt x="16967" y="7427"/>
                        <a:pt x="14200" y="4661"/>
                        <a:pt x="10800" y="4661"/>
                      </a:cubicBezTo>
                      <a:close/>
                      <a:moveTo>
                        <a:pt x="3914" y="8907"/>
                      </a:moveTo>
                      <a:lnTo>
                        <a:pt x="0" y="10800"/>
                      </a:lnTo>
                      <a:lnTo>
                        <a:pt x="3909" y="12688"/>
                      </a:lnTo>
                      <a:cubicBezTo>
                        <a:pt x="3767" y="12137"/>
                        <a:pt x="3684" y="11493"/>
                        <a:pt x="3684" y="10805"/>
                      </a:cubicBezTo>
                      <a:cubicBezTo>
                        <a:pt x="3684" y="10112"/>
                        <a:pt x="3766" y="9464"/>
                        <a:pt x="3914" y="8907"/>
                      </a:cubicBezTo>
                      <a:close/>
                      <a:moveTo>
                        <a:pt x="17693" y="8907"/>
                      </a:moveTo>
                      <a:cubicBezTo>
                        <a:pt x="17835" y="9458"/>
                        <a:pt x="17916" y="10102"/>
                        <a:pt x="17916" y="10790"/>
                      </a:cubicBezTo>
                      <a:cubicBezTo>
                        <a:pt x="17916" y="11483"/>
                        <a:pt x="17835" y="12131"/>
                        <a:pt x="17688" y="12688"/>
                      </a:cubicBezTo>
                      <a:lnTo>
                        <a:pt x="21600" y="10795"/>
                      </a:lnTo>
                      <a:lnTo>
                        <a:pt x="17693" y="8907"/>
                      </a:lnTo>
                      <a:close/>
                      <a:moveTo>
                        <a:pt x="17011" y="14332"/>
                      </a:moveTo>
                      <a:cubicBezTo>
                        <a:pt x="16722" y="14828"/>
                        <a:pt x="16323" y="15340"/>
                        <a:pt x="15838" y="15826"/>
                      </a:cubicBezTo>
                      <a:cubicBezTo>
                        <a:pt x="15346" y="16317"/>
                        <a:pt x="14828" y="16717"/>
                        <a:pt x="14337" y="17006"/>
                      </a:cubicBezTo>
                      <a:lnTo>
                        <a:pt x="18440" y="18430"/>
                      </a:lnTo>
                      <a:lnTo>
                        <a:pt x="17011" y="14332"/>
                      </a:lnTo>
                      <a:close/>
                      <a:moveTo>
                        <a:pt x="4596" y="14337"/>
                      </a:moveTo>
                      <a:lnTo>
                        <a:pt x="3172" y="18440"/>
                      </a:lnTo>
                      <a:lnTo>
                        <a:pt x="7270" y="17011"/>
                      </a:lnTo>
                      <a:cubicBezTo>
                        <a:pt x="6773" y="16722"/>
                        <a:pt x="6260" y="16323"/>
                        <a:pt x="5774" y="15838"/>
                      </a:cubicBezTo>
                      <a:cubicBezTo>
                        <a:pt x="5283" y="15346"/>
                        <a:pt x="4885" y="14828"/>
                        <a:pt x="4596" y="14337"/>
                      </a:cubicBezTo>
                      <a:close/>
                      <a:moveTo>
                        <a:pt x="8907" y="17688"/>
                      </a:moveTo>
                      <a:lnTo>
                        <a:pt x="10800" y="21600"/>
                      </a:lnTo>
                      <a:lnTo>
                        <a:pt x="12688" y="17693"/>
                      </a:lnTo>
                      <a:cubicBezTo>
                        <a:pt x="12142" y="17835"/>
                        <a:pt x="11493" y="17916"/>
                        <a:pt x="10805" y="17916"/>
                      </a:cubicBezTo>
                      <a:cubicBezTo>
                        <a:pt x="10112" y="17916"/>
                        <a:pt x="9464" y="17835"/>
                        <a:pt x="8907" y="17688"/>
                      </a:cubicBezTo>
                      <a:close/>
                    </a:path>
                  </a:pathLst>
                </a:custGeom>
                <a:solidFill>
                  <a:schemeClr val="accent4"/>
                </a:solidFill>
                <a:ln w="12700" cap="flat">
                  <a:noFill/>
                  <a:miter lim="400000"/>
                </a:ln>
                <a:effectLst/>
              </p:spPr>
              <p:txBody>
                <a:bodyPr wrap="square" lIns="50800" tIns="50800" rIns="50800" bIns="50800" numCol="1" anchor="ctr">
                  <a:noAutofit/>
                </a:bodyPr>
                <a:lstStyle/>
                <a:p>
                  <a:pPr>
                    <a:defRPr sz="2200"/>
                  </a:pPr>
                  <a:endParaRPr/>
                </a:p>
              </p:txBody>
            </p:sp>
          </p:grpSp>
        </p:grpSp>
        <p:grpSp>
          <p:nvGrpSpPr>
            <p:cNvPr id="34" name="成组">
              <a:extLst>
                <a:ext uri="{FF2B5EF4-FFF2-40B4-BE49-F238E27FC236}">
                  <a16:creationId xmlns:a16="http://schemas.microsoft.com/office/drawing/2014/main" id="{7554BD82-489D-354A-9182-2022416ED903}"/>
                </a:ext>
              </a:extLst>
            </p:cNvPr>
            <p:cNvGrpSpPr/>
            <p:nvPr/>
          </p:nvGrpSpPr>
          <p:grpSpPr>
            <a:xfrm>
              <a:off x="0" y="0"/>
              <a:ext cx="1809155" cy="2120107"/>
              <a:chOff x="0" y="0"/>
              <a:chExt cx="1809154" cy="2120106"/>
            </a:xfrm>
          </p:grpSpPr>
          <p:sp>
            <p:nvSpPr>
              <p:cNvPr id="35" name="矩形">
                <a:extLst>
                  <a:ext uri="{FF2B5EF4-FFF2-40B4-BE49-F238E27FC236}">
                    <a16:creationId xmlns:a16="http://schemas.microsoft.com/office/drawing/2014/main" id="{155875EF-2053-A740-A2A2-E7345E2E4488}"/>
                  </a:ext>
                </a:extLst>
              </p:cNvPr>
              <p:cNvSpPr/>
              <p:nvPr/>
            </p:nvSpPr>
            <p:spPr>
              <a:xfrm>
                <a:off x="0" y="1943100"/>
                <a:ext cx="1809155" cy="177007"/>
              </a:xfrm>
              <a:prstGeom prst="rect">
                <a:avLst/>
              </a:prstGeom>
              <a:gradFill flip="none" rotWithShape="1">
                <a:gsLst>
                  <a:gs pos="0">
                    <a:schemeClr val="accent4"/>
                  </a:gs>
                  <a:gs pos="100000">
                    <a:srgbClr val="434343"/>
                  </a:gs>
                </a:gsLst>
                <a:lin ang="5400000" scaled="0"/>
              </a:gradFill>
              <a:ln w="12700" cap="flat">
                <a:noFill/>
                <a:miter lim="400000"/>
              </a:ln>
              <a:effectLst/>
            </p:spPr>
            <p:txBody>
              <a:bodyPr wrap="square" lIns="50800" tIns="50800" rIns="50800" bIns="50800" numCol="1" anchor="ctr">
                <a:noAutofit/>
              </a:bodyPr>
              <a:lstStyle/>
              <a:p>
                <a:pPr>
                  <a:defRPr sz="2200"/>
                </a:pPr>
                <a:endParaRPr/>
              </a:p>
            </p:txBody>
          </p:sp>
          <p:grpSp>
            <p:nvGrpSpPr>
              <p:cNvPr id="36" name="成组">
                <a:extLst>
                  <a:ext uri="{FF2B5EF4-FFF2-40B4-BE49-F238E27FC236}">
                    <a16:creationId xmlns:a16="http://schemas.microsoft.com/office/drawing/2014/main" id="{EF73C716-F60F-064D-8697-CF247D98C321}"/>
                  </a:ext>
                </a:extLst>
              </p:cNvPr>
              <p:cNvGrpSpPr/>
              <p:nvPr/>
            </p:nvGrpSpPr>
            <p:grpSpPr>
              <a:xfrm>
                <a:off x="218033" y="625850"/>
                <a:ext cx="416968" cy="1317251"/>
                <a:chOff x="0" y="0"/>
                <a:chExt cx="416966" cy="1317250"/>
              </a:xfrm>
            </p:grpSpPr>
            <p:sp>
              <p:nvSpPr>
                <p:cNvPr id="49" name="线条">
                  <a:extLst>
                    <a:ext uri="{FF2B5EF4-FFF2-40B4-BE49-F238E27FC236}">
                      <a16:creationId xmlns:a16="http://schemas.microsoft.com/office/drawing/2014/main" id="{7FC5DE23-4EAA-C04D-BD79-BF36FE7AF8ED}"/>
                    </a:ext>
                  </a:extLst>
                </p:cNvPr>
                <p:cNvSpPr/>
                <p:nvPr/>
              </p:nvSpPr>
              <p:spPr>
                <a:xfrm flipV="1">
                  <a:off x="416966" y="-1"/>
                  <a:ext cx="1" cy="1317252"/>
                </a:xfrm>
                <a:prstGeom prst="line">
                  <a:avLst/>
                </a:prstGeom>
                <a:noFill/>
                <a:ln w="25400" cap="flat">
                  <a:solidFill>
                    <a:schemeClr val="tx1"/>
                  </a:solidFill>
                  <a:prstDash val="solid"/>
                  <a:miter lim="400000"/>
                  <a:tailEnd type="triangle" w="med" len="med"/>
                </a:ln>
                <a:effectLst/>
              </p:spPr>
              <p:txBody>
                <a:bodyPr wrap="square" lIns="50800" tIns="50800" rIns="50800" bIns="50800" numCol="1" anchor="ctr">
                  <a:noAutofit/>
                </a:bodyPr>
                <a:lstStyle/>
                <a:p>
                  <a:pPr>
                    <a:defRPr sz="2200"/>
                  </a:pPr>
                  <a:endParaRPr/>
                </a:p>
              </p:txBody>
            </p:sp>
            <p:sp>
              <p:nvSpPr>
                <p:cNvPr id="50" name="n">
                  <a:extLst>
                    <a:ext uri="{FF2B5EF4-FFF2-40B4-BE49-F238E27FC236}">
                      <a16:creationId xmlns:a16="http://schemas.microsoft.com/office/drawing/2014/main" id="{55100C2B-3B18-6440-AD6F-615CCA2EA130}"/>
                    </a:ext>
                  </a:extLst>
                </p:cNvPr>
                <p:cNvSpPr txBox="1"/>
                <p:nvPr/>
              </p:nvSpPr>
              <p:spPr>
                <a:xfrm>
                  <a:off x="0" y="428095"/>
                  <a:ext cx="300533"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vl1pPr>
                </a:lstStyle>
                <a:p>
                  <a:r>
                    <a:t>n</a:t>
                  </a:r>
                </a:p>
              </p:txBody>
            </p:sp>
          </p:grpSp>
          <p:grpSp>
            <p:nvGrpSpPr>
              <p:cNvPr id="44" name="成组">
                <a:extLst>
                  <a:ext uri="{FF2B5EF4-FFF2-40B4-BE49-F238E27FC236}">
                    <a16:creationId xmlns:a16="http://schemas.microsoft.com/office/drawing/2014/main" id="{787E2831-5B12-F249-9684-D4BF94DF6F4E}"/>
                  </a:ext>
                </a:extLst>
              </p:cNvPr>
              <p:cNvGrpSpPr/>
              <p:nvPr/>
            </p:nvGrpSpPr>
            <p:grpSpPr>
              <a:xfrm>
                <a:off x="947259" y="0"/>
                <a:ext cx="482863" cy="1943101"/>
                <a:chOff x="0" y="0"/>
                <a:chExt cx="482861" cy="1943100"/>
              </a:xfrm>
            </p:grpSpPr>
            <p:grpSp>
              <p:nvGrpSpPr>
                <p:cNvPr id="45" name="成组">
                  <a:extLst>
                    <a:ext uri="{FF2B5EF4-FFF2-40B4-BE49-F238E27FC236}">
                      <a16:creationId xmlns:a16="http://schemas.microsoft.com/office/drawing/2014/main" id="{D79E6732-0157-4240-9FFF-2806401F1228}"/>
                    </a:ext>
                  </a:extLst>
                </p:cNvPr>
                <p:cNvGrpSpPr/>
                <p:nvPr/>
              </p:nvGrpSpPr>
              <p:grpSpPr>
                <a:xfrm>
                  <a:off x="184231" y="406562"/>
                  <a:ext cx="298631" cy="1536539"/>
                  <a:chOff x="0" y="0"/>
                  <a:chExt cx="298630" cy="1536537"/>
                </a:xfrm>
              </p:grpSpPr>
              <p:sp>
                <p:nvSpPr>
                  <p:cNvPr id="47" name="线条">
                    <a:extLst>
                      <a:ext uri="{FF2B5EF4-FFF2-40B4-BE49-F238E27FC236}">
                        <a16:creationId xmlns:a16="http://schemas.microsoft.com/office/drawing/2014/main" id="{94C95F28-E3DD-664A-B857-9D1FD18767A0}"/>
                      </a:ext>
                    </a:extLst>
                  </p:cNvPr>
                  <p:cNvSpPr/>
                  <p:nvPr/>
                </p:nvSpPr>
                <p:spPr>
                  <a:xfrm flipH="1">
                    <a:off x="-1" y="0"/>
                    <a:ext cx="2" cy="1536538"/>
                  </a:xfrm>
                  <a:prstGeom prst="line">
                    <a:avLst/>
                  </a:prstGeom>
                  <a:noFill/>
                  <a:ln w="25400" cap="flat">
                    <a:solidFill>
                      <a:schemeClr val="accent4"/>
                    </a:solidFill>
                    <a:prstDash val="solid"/>
                    <a:miter lim="400000"/>
                    <a:tailEnd type="triangle" w="med" len="med"/>
                  </a:ln>
                  <a:effectLst/>
                </p:spPr>
                <p:txBody>
                  <a:bodyPr wrap="square" lIns="50800" tIns="50800" rIns="50800" bIns="50800" numCol="1" anchor="ctr">
                    <a:noAutofit/>
                  </a:bodyPr>
                  <a:lstStyle/>
                  <a:p>
                    <a:pPr>
                      <a:defRPr sz="2200"/>
                    </a:pPr>
                    <a:endParaRPr/>
                  </a:p>
                </p:txBody>
              </p:sp>
              <p:sp>
                <p:nvSpPr>
                  <p:cNvPr id="48" name="l">
                    <a:extLst>
                      <a:ext uri="{FF2B5EF4-FFF2-40B4-BE49-F238E27FC236}">
                        <a16:creationId xmlns:a16="http://schemas.microsoft.com/office/drawing/2014/main" id="{FE91264B-4E2B-2641-825E-C57D8936B69F}"/>
                      </a:ext>
                    </a:extLst>
                  </p:cNvPr>
                  <p:cNvSpPr txBox="1"/>
                  <p:nvPr/>
                </p:nvSpPr>
                <p:spPr>
                  <a:xfrm>
                    <a:off x="105387" y="647382"/>
                    <a:ext cx="193244"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solidFill>
                          <a:schemeClr val="accent4"/>
                        </a:solidFill>
                      </a:defRPr>
                    </a:lvl1pPr>
                  </a:lstStyle>
                  <a:p>
                    <a:r>
                      <a:t>l</a:t>
                    </a:r>
                  </a:p>
                </p:txBody>
              </p:sp>
            </p:grpSp>
            <p:sp>
              <p:nvSpPr>
                <p:cNvPr id="46" name="太阳">
                  <a:extLst>
                    <a:ext uri="{FF2B5EF4-FFF2-40B4-BE49-F238E27FC236}">
                      <a16:creationId xmlns:a16="http://schemas.microsoft.com/office/drawing/2014/main" id="{3CC7DD48-8878-4B48-B809-90E3849E84F8}"/>
                    </a:ext>
                  </a:extLst>
                </p:cNvPr>
                <p:cNvSpPr/>
                <p:nvPr/>
              </p:nvSpPr>
              <p:spPr>
                <a:xfrm>
                  <a:off x="0" y="0"/>
                  <a:ext cx="368463" cy="3684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912" y="3909"/>
                      </a:lnTo>
                      <a:cubicBezTo>
                        <a:pt x="9458" y="3767"/>
                        <a:pt x="10107" y="3684"/>
                        <a:pt x="10795" y="3684"/>
                      </a:cubicBezTo>
                      <a:cubicBezTo>
                        <a:pt x="11488" y="3684"/>
                        <a:pt x="12138" y="3766"/>
                        <a:pt x="12695" y="3914"/>
                      </a:cubicBezTo>
                      <a:lnTo>
                        <a:pt x="10800" y="0"/>
                      </a:lnTo>
                      <a:close/>
                      <a:moveTo>
                        <a:pt x="18430" y="3160"/>
                      </a:moveTo>
                      <a:lnTo>
                        <a:pt x="14332" y="4591"/>
                      </a:lnTo>
                      <a:cubicBezTo>
                        <a:pt x="14828" y="4880"/>
                        <a:pt x="15340" y="5278"/>
                        <a:pt x="15826" y="5764"/>
                      </a:cubicBezTo>
                      <a:cubicBezTo>
                        <a:pt x="16317" y="6255"/>
                        <a:pt x="16717" y="6774"/>
                        <a:pt x="17006" y="7265"/>
                      </a:cubicBezTo>
                      <a:lnTo>
                        <a:pt x="18430" y="3160"/>
                      </a:lnTo>
                      <a:close/>
                      <a:moveTo>
                        <a:pt x="3160" y="3172"/>
                      </a:moveTo>
                      <a:lnTo>
                        <a:pt x="4591" y="7270"/>
                      </a:lnTo>
                      <a:cubicBezTo>
                        <a:pt x="4880" y="6773"/>
                        <a:pt x="5278" y="6260"/>
                        <a:pt x="5764" y="5774"/>
                      </a:cubicBezTo>
                      <a:cubicBezTo>
                        <a:pt x="6255" y="5283"/>
                        <a:pt x="6774" y="4885"/>
                        <a:pt x="7265" y="4596"/>
                      </a:cubicBezTo>
                      <a:lnTo>
                        <a:pt x="3160" y="3172"/>
                      </a:lnTo>
                      <a:close/>
                      <a:moveTo>
                        <a:pt x="10800" y="4661"/>
                      </a:moveTo>
                      <a:cubicBezTo>
                        <a:pt x="7400" y="4661"/>
                        <a:pt x="4633" y="7427"/>
                        <a:pt x="4633" y="10827"/>
                      </a:cubicBezTo>
                      <a:cubicBezTo>
                        <a:pt x="4633" y="14227"/>
                        <a:pt x="7400" y="16994"/>
                        <a:pt x="10800" y="16994"/>
                      </a:cubicBezTo>
                      <a:cubicBezTo>
                        <a:pt x="14200" y="16994"/>
                        <a:pt x="16967" y="14227"/>
                        <a:pt x="16967" y="10827"/>
                      </a:cubicBezTo>
                      <a:cubicBezTo>
                        <a:pt x="16967" y="7427"/>
                        <a:pt x="14200" y="4661"/>
                        <a:pt x="10800" y="4661"/>
                      </a:cubicBezTo>
                      <a:close/>
                      <a:moveTo>
                        <a:pt x="3914" y="8907"/>
                      </a:moveTo>
                      <a:lnTo>
                        <a:pt x="0" y="10800"/>
                      </a:lnTo>
                      <a:lnTo>
                        <a:pt x="3909" y="12688"/>
                      </a:lnTo>
                      <a:cubicBezTo>
                        <a:pt x="3767" y="12137"/>
                        <a:pt x="3684" y="11493"/>
                        <a:pt x="3684" y="10805"/>
                      </a:cubicBezTo>
                      <a:cubicBezTo>
                        <a:pt x="3684" y="10112"/>
                        <a:pt x="3766" y="9464"/>
                        <a:pt x="3914" y="8907"/>
                      </a:cubicBezTo>
                      <a:close/>
                      <a:moveTo>
                        <a:pt x="17693" y="8907"/>
                      </a:moveTo>
                      <a:cubicBezTo>
                        <a:pt x="17835" y="9458"/>
                        <a:pt x="17916" y="10102"/>
                        <a:pt x="17916" y="10790"/>
                      </a:cubicBezTo>
                      <a:cubicBezTo>
                        <a:pt x="17916" y="11483"/>
                        <a:pt x="17835" y="12131"/>
                        <a:pt x="17688" y="12688"/>
                      </a:cubicBezTo>
                      <a:lnTo>
                        <a:pt x="21600" y="10795"/>
                      </a:lnTo>
                      <a:lnTo>
                        <a:pt x="17693" y="8907"/>
                      </a:lnTo>
                      <a:close/>
                      <a:moveTo>
                        <a:pt x="17011" y="14332"/>
                      </a:moveTo>
                      <a:cubicBezTo>
                        <a:pt x="16722" y="14828"/>
                        <a:pt x="16323" y="15340"/>
                        <a:pt x="15838" y="15826"/>
                      </a:cubicBezTo>
                      <a:cubicBezTo>
                        <a:pt x="15346" y="16317"/>
                        <a:pt x="14828" y="16717"/>
                        <a:pt x="14337" y="17006"/>
                      </a:cubicBezTo>
                      <a:lnTo>
                        <a:pt x="18440" y="18430"/>
                      </a:lnTo>
                      <a:lnTo>
                        <a:pt x="17011" y="14332"/>
                      </a:lnTo>
                      <a:close/>
                      <a:moveTo>
                        <a:pt x="4596" y="14337"/>
                      </a:moveTo>
                      <a:lnTo>
                        <a:pt x="3172" y="18440"/>
                      </a:lnTo>
                      <a:lnTo>
                        <a:pt x="7270" y="17011"/>
                      </a:lnTo>
                      <a:cubicBezTo>
                        <a:pt x="6773" y="16722"/>
                        <a:pt x="6260" y="16323"/>
                        <a:pt x="5774" y="15838"/>
                      </a:cubicBezTo>
                      <a:cubicBezTo>
                        <a:pt x="5283" y="15346"/>
                        <a:pt x="4885" y="14828"/>
                        <a:pt x="4596" y="14337"/>
                      </a:cubicBezTo>
                      <a:close/>
                      <a:moveTo>
                        <a:pt x="8907" y="17688"/>
                      </a:moveTo>
                      <a:lnTo>
                        <a:pt x="10800" y="21600"/>
                      </a:lnTo>
                      <a:lnTo>
                        <a:pt x="12688" y="17693"/>
                      </a:lnTo>
                      <a:cubicBezTo>
                        <a:pt x="12142" y="17835"/>
                        <a:pt x="11493" y="17916"/>
                        <a:pt x="10805" y="17916"/>
                      </a:cubicBezTo>
                      <a:cubicBezTo>
                        <a:pt x="10112" y="17916"/>
                        <a:pt x="9464" y="17835"/>
                        <a:pt x="8907" y="17688"/>
                      </a:cubicBezTo>
                      <a:close/>
                    </a:path>
                  </a:pathLst>
                </a:custGeom>
                <a:solidFill>
                  <a:schemeClr val="accent4"/>
                </a:solidFill>
                <a:ln w="12700" cap="flat">
                  <a:noFill/>
                  <a:miter lim="400000"/>
                </a:ln>
                <a:effectLst/>
              </p:spPr>
              <p:txBody>
                <a:bodyPr wrap="square" lIns="50800" tIns="50800" rIns="50800" bIns="50800" numCol="1" anchor="ctr">
                  <a:noAutofit/>
                </a:bodyPr>
                <a:lstStyle/>
                <a:p>
                  <a:pPr>
                    <a:defRPr sz="2200"/>
                  </a:pPr>
                  <a:endParaRPr/>
                </a:p>
              </p:txBody>
            </p:sp>
          </p:grpSp>
        </p:grpSp>
      </p:grpSp>
      <p:pic>
        <p:nvPicPr>
          <p:cNvPr id="61" name="屏幕快照 2019-05-10 10.29.15.png" descr="屏幕快照 2019-05-10 10.29.15.png">
            <a:extLst>
              <a:ext uri="{FF2B5EF4-FFF2-40B4-BE49-F238E27FC236}">
                <a16:creationId xmlns:a16="http://schemas.microsoft.com/office/drawing/2014/main" id="{3B78B73A-0670-0143-A13D-4C908BE39529}"/>
              </a:ext>
            </a:extLst>
          </p:cNvPr>
          <p:cNvPicPr>
            <a:picLocks noChangeAspect="1"/>
          </p:cNvPicPr>
          <p:nvPr/>
        </p:nvPicPr>
        <p:blipFill>
          <a:blip r:embed="rId3">
            <a:extLst/>
          </a:blip>
          <a:stretch>
            <a:fillRect/>
          </a:stretch>
        </p:blipFill>
        <p:spPr>
          <a:xfrm>
            <a:off x="7120660" y="3532375"/>
            <a:ext cx="3224277" cy="2831612"/>
          </a:xfrm>
          <a:prstGeom prst="rect">
            <a:avLst/>
          </a:prstGeom>
          <a:ln w="12700" cap="flat">
            <a:noFill/>
            <a:miter lim="400000"/>
          </a:ln>
          <a:effectLst/>
        </p:spPr>
      </p:pic>
    </p:spTree>
    <p:extLst>
      <p:ext uri="{BB962C8B-B14F-4D97-AF65-F5344CB8AC3E}">
        <p14:creationId xmlns:p14="http://schemas.microsoft.com/office/powerpoint/2010/main" val="1051718560"/>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2461986"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主要工作</a:t>
            </a:r>
          </a:p>
        </p:txBody>
      </p:sp>
      <p:sp>
        <p:nvSpPr>
          <p:cNvPr id="4" name="矩形 3">
            <a:extLst>
              <a:ext uri="{FF2B5EF4-FFF2-40B4-BE49-F238E27FC236}">
                <a16:creationId xmlns:a16="http://schemas.microsoft.com/office/drawing/2014/main" id="{808B78F3-885C-4D00-8446-3747365BA44C}"/>
              </a:ext>
            </a:extLst>
          </p:cNvPr>
          <p:cNvSpPr/>
          <p:nvPr/>
        </p:nvSpPr>
        <p:spPr>
          <a:xfrm>
            <a:off x="4278086" y="310243"/>
            <a:ext cx="7913914"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模型加载">
            <a:extLst>
              <a:ext uri="{FF2B5EF4-FFF2-40B4-BE49-F238E27FC236}">
                <a16:creationId xmlns:a16="http://schemas.microsoft.com/office/drawing/2014/main" id="{0ADFA46D-FC5A-F84F-BE12-4BB21C3F9B22}"/>
              </a:ext>
            </a:extLst>
          </p:cNvPr>
          <p:cNvSpPr txBox="1">
            <a:spLocks/>
          </p:cNvSpPr>
          <p:nvPr/>
        </p:nvSpPr>
        <p:spPr>
          <a:xfrm>
            <a:off x="424271" y="1043282"/>
            <a:ext cx="11099800" cy="513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Heiti SC Medium" pitchFamily="2" charset="-128"/>
                <a:ea typeface="Heiti SC Medium" pitchFamily="2" charset="-128"/>
              </a:rPr>
              <a:t>镜面反射颜色计算</a:t>
            </a:r>
          </a:p>
        </p:txBody>
      </p:sp>
      <p:sp>
        <p:nvSpPr>
          <p:cNvPr id="26" name="本系统使用Model I/O框架对.obj文件中的内容进行解析，解析得到该文件中所有顶点信息(Vertices)、纹理信息(Textures)、颜色信息(Colors)和材质信息(Material)，将这些信息进行存储，用于后续的渲染操作。加载步骤如图1-1所示。">
            <a:extLst>
              <a:ext uri="{FF2B5EF4-FFF2-40B4-BE49-F238E27FC236}">
                <a16:creationId xmlns:a16="http://schemas.microsoft.com/office/drawing/2014/main" id="{34BF55AF-9A23-F54F-AA28-83F158CF6441}"/>
              </a:ext>
            </a:extLst>
          </p:cNvPr>
          <p:cNvSpPr/>
          <p:nvPr/>
        </p:nvSpPr>
        <p:spPr>
          <a:xfrm>
            <a:off x="424271" y="1693256"/>
            <a:ext cx="11463884" cy="1807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indent="711200" algn="l">
              <a:spcBef>
                <a:spcPts val="1000"/>
              </a:spcBef>
              <a:defRPr sz="2800" b="0">
                <a:latin typeface="Songti SC Regular"/>
                <a:ea typeface="Songti SC Regular"/>
                <a:cs typeface="Songti SC Regular"/>
                <a:sym typeface="Songti SC Regular"/>
              </a:defRPr>
            </a:lvl1pPr>
          </a:lstStyle>
          <a:p>
            <a:pPr indent="0"/>
            <a:r>
              <a:rPr lang="zh-CN" altLang="en-US" sz="2400" dirty="0"/>
              <a:t>镜面反射颜色为：光照强度 * 反射光颜色。</a:t>
            </a:r>
          </a:p>
          <a:p>
            <a:pPr indent="0"/>
            <a:r>
              <a:rPr lang="zh-CN" altLang="en-US" sz="2400" dirty="0"/>
              <a:t>如左图所示，镜面反射颜色的强度取决于观察者的位置。本系统通过计算反射光与观察者的方向向量夹角的余弦值，作为反射光照强度。</a:t>
            </a:r>
          </a:p>
          <a:p>
            <a:pPr indent="0"/>
            <a:r>
              <a:rPr lang="zh-CN" altLang="en-US" sz="2400" dirty="0"/>
              <a:t>右为加入镜面反射之后的渲染效果。</a:t>
            </a:r>
          </a:p>
        </p:txBody>
      </p:sp>
      <p:grpSp>
        <p:nvGrpSpPr>
          <p:cNvPr id="31" name="成组">
            <a:extLst>
              <a:ext uri="{FF2B5EF4-FFF2-40B4-BE49-F238E27FC236}">
                <a16:creationId xmlns:a16="http://schemas.microsoft.com/office/drawing/2014/main" id="{B0B3C687-57F5-494C-9789-10E86B5ACFD5}"/>
              </a:ext>
            </a:extLst>
          </p:cNvPr>
          <p:cNvGrpSpPr/>
          <p:nvPr/>
        </p:nvGrpSpPr>
        <p:grpSpPr>
          <a:xfrm>
            <a:off x="1129808" y="3925860"/>
            <a:ext cx="3126233" cy="2040454"/>
            <a:chOff x="10204" y="0"/>
            <a:chExt cx="3126229" cy="2040452"/>
          </a:xfrm>
        </p:grpSpPr>
        <p:grpSp>
          <p:nvGrpSpPr>
            <p:cNvPr id="33" name="成组">
              <a:extLst>
                <a:ext uri="{FF2B5EF4-FFF2-40B4-BE49-F238E27FC236}">
                  <a16:creationId xmlns:a16="http://schemas.microsoft.com/office/drawing/2014/main" id="{276F3466-47C9-A943-B260-056418D64E29}"/>
                </a:ext>
              </a:extLst>
            </p:cNvPr>
            <p:cNvGrpSpPr/>
            <p:nvPr/>
          </p:nvGrpSpPr>
          <p:grpSpPr>
            <a:xfrm>
              <a:off x="10204" y="0"/>
              <a:ext cx="2441546" cy="2040453"/>
              <a:chOff x="10204" y="0"/>
              <a:chExt cx="2441545" cy="2040452"/>
            </a:xfrm>
          </p:grpSpPr>
          <p:sp>
            <p:nvSpPr>
              <p:cNvPr id="44" name="矩形">
                <a:extLst>
                  <a:ext uri="{FF2B5EF4-FFF2-40B4-BE49-F238E27FC236}">
                    <a16:creationId xmlns:a16="http://schemas.microsoft.com/office/drawing/2014/main" id="{42931A77-7CB8-114A-B4FE-3ABFFE432A23}"/>
                  </a:ext>
                </a:extLst>
              </p:cNvPr>
              <p:cNvSpPr/>
              <p:nvPr/>
            </p:nvSpPr>
            <p:spPr>
              <a:xfrm>
                <a:off x="642594" y="1863446"/>
                <a:ext cx="1809156" cy="177007"/>
              </a:xfrm>
              <a:prstGeom prst="rect">
                <a:avLst/>
              </a:prstGeom>
              <a:gradFill flip="none" rotWithShape="1">
                <a:gsLst>
                  <a:gs pos="0">
                    <a:schemeClr val="accent4"/>
                  </a:gs>
                  <a:gs pos="100000">
                    <a:srgbClr val="434343"/>
                  </a:gs>
                </a:gsLst>
                <a:lin ang="5400000" scaled="0"/>
              </a:gradFill>
              <a:ln w="12700" cap="flat">
                <a:noFill/>
                <a:miter lim="400000"/>
              </a:ln>
              <a:effectLst/>
            </p:spPr>
            <p:txBody>
              <a:bodyPr wrap="square" lIns="50800" tIns="50800" rIns="50800" bIns="50800" numCol="1" anchor="ctr">
                <a:noAutofit/>
              </a:bodyPr>
              <a:lstStyle/>
              <a:p>
                <a:pPr>
                  <a:defRPr sz="2200"/>
                </a:pPr>
                <a:endParaRPr/>
              </a:p>
            </p:txBody>
          </p:sp>
          <p:grpSp>
            <p:nvGrpSpPr>
              <p:cNvPr id="45" name="成组">
                <a:extLst>
                  <a:ext uri="{FF2B5EF4-FFF2-40B4-BE49-F238E27FC236}">
                    <a16:creationId xmlns:a16="http://schemas.microsoft.com/office/drawing/2014/main" id="{B2ED6367-A963-DE41-A998-B0D42382F8FD}"/>
                  </a:ext>
                </a:extLst>
              </p:cNvPr>
              <p:cNvGrpSpPr/>
              <p:nvPr/>
            </p:nvGrpSpPr>
            <p:grpSpPr>
              <a:xfrm>
                <a:off x="1178128" y="546196"/>
                <a:ext cx="378867" cy="1317251"/>
                <a:chOff x="38100" y="0"/>
                <a:chExt cx="378866" cy="1317250"/>
              </a:xfrm>
            </p:grpSpPr>
            <p:sp>
              <p:nvSpPr>
                <p:cNvPr id="52" name="线条">
                  <a:extLst>
                    <a:ext uri="{FF2B5EF4-FFF2-40B4-BE49-F238E27FC236}">
                      <a16:creationId xmlns:a16="http://schemas.microsoft.com/office/drawing/2014/main" id="{0D63898B-5C30-6D4C-BB5E-5BED805D9FFC}"/>
                    </a:ext>
                  </a:extLst>
                </p:cNvPr>
                <p:cNvSpPr/>
                <p:nvPr/>
              </p:nvSpPr>
              <p:spPr>
                <a:xfrm flipV="1">
                  <a:off x="416966" y="-1"/>
                  <a:ext cx="1" cy="1317252"/>
                </a:xfrm>
                <a:prstGeom prst="line">
                  <a:avLst/>
                </a:prstGeom>
                <a:solidFill>
                  <a:schemeClr val="tx1">
                    <a:lumMod val="65000"/>
                    <a:lumOff val="35000"/>
                  </a:schemeClr>
                </a:solidFill>
                <a:ln w="25400" cap="flat">
                  <a:solidFill>
                    <a:schemeClr val="tx1"/>
                  </a:solidFill>
                  <a:prstDash val="solid"/>
                  <a:miter lim="400000"/>
                  <a:tailEnd type="triangle" w="med" len="med"/>
                </a:ln>
                <a:effectLst/>
              </p:spPr>
              <p:txBody>
                <a:bodyPr wrap="square" lIns="50800" tIns="50800" rIns="50800" bIns="50800" numCol="1" anchor="ctr">
                  <a:noAutofit/>
                </a:bodyPr>
                <a:lstStyle/>
                <a:p>
                  <a:pPr>
                    <a:defRPr sz="2200"/>
                  </a:pPr>
                  <a:endParaRPr/>
                </a:p>
              </p:txBody>
            </p:sp>
            <p:sp>
              <p:nvSpPr>
                <p:cNvPr id="53" name="n">
                  <a:extLst>
                    <a:ext uri="{FF2B5EF4-FFF2-40B4-BE49-F238E27FC236}">
                      <a16:creationId xmlns:a16="http://schemas.microsoft.com/office/drawing/2014/main" id="{6E5AC0FE-060B-3242-A301-7B690EAD608B}"/>
                    </a:ext>
                  </a:extLst>
                </p:cNvPr>
                <p:cNvSpPr txBox="1"/>
                <p:nvPr/>
              </p:nvSpPr>
              <p:spPr>
                <a:xfrm>
                  <a:off x="38100" y="237595"/>
                  <a:ext cx="300533"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vl1pPr>
                </a:lstStyle>
                <a:p>
                  <a:r>
                    <a:t>n</a:t>
                  </a:r>
                </a:p>
              </p:txBody>
            </p:sp>
          </p:grpSp>
          <p:grpSp>
            <p:nvGrpSpPr>
              <p:cNvPr id="46" name="成组">
                <a:extLst>
                  <a:ext uri="{FF2B5EF4-FFF2-40B4-BE49-F238E27FC236}">
                    <a16:creationId xmlns:a16="http://schemas.microsoft.com/office/drawing/2014/main" id="{00CC722A-CBD1-4045-A700-A2366D5E45E2}"/>
                  </a:ext>
                </a:extLst>
              </p:cNvPr>
              <p:cNvGrpSpPr/>
              <p:nvPr/>
            </p:nvGrpSpPr>
            <p:grpSpPr>
              <a:xfrm rot="18240000">
                <a:off x="559692" y="-7319"/>
                <a:ext cx="958033" cy="1835001"/>
                <a:chOff x="-212752" y="-268426"/>
                <a:chExt cx="958032" cy="1834999"/>
              </a:xfrm>
            </p:grpSpPr>
            <p:grpSp>
              <p:nvGrpSpPr>
                <p:cNvPr id="48" name="成组">
                  <a:extLst>
                    <a:ext uri="{FF2B5EF4-FFF2-40B4-BE49-F238E27FC236}">
                      <a16:creationId xmlns:a16="http://schemas.microsoft.com/office/drawing/2014/main" id="{2A352849-3AEF-AA4B-8CC7-861F6EE798B2}"/>
                    </a:ext>
                  </a:extLst>
                </p:cNvPr>
                <p:cNvGrpSpPr/>
                <p:nvPr/>
              </p:nvGrpSpPr>
              <p:grpSpPr>
                <a:xfrm>
                  <a:off x="-212753" y="183102"/>
                  <a:ext cx="594096" cy="1383472"/>
                  <a:chOff x="0" y="0"/>
                  <a:chExt cx="594095" cy="1383471"/>
                </a:xfrm>
              </p:grpSpPr>
              <p:sp>
                <p:nvSpPr>
                  <p:cNvPr id="50" name="线条">
                    <a:extLst>
                      <a:ext uri="{FF2B5EF4-FFF2-40B4-BE49-F238E27FC236}">
                        <a16:creationId xmlns:a16="http://schemas.microsoft.com/office/drawing/2014/main" id="{C6745E38-88F3-384A-A47C-97228044E576}"/>
                      </a:ext>
                    </a:extLst>
                  </p:cNvPr>
                  <p:cNvSpPr/>
                  <p:nvPr/>
                </p:nvSpPr>
                <p:spPr>
                  <a:xfrm flipH="1">
                    <a:off x="-1" y="-1"/>
                    <a:ext cx="594097" cy="1383473"/>
                  </a:xfrm>
                  <a:prstGeom prst="line">
                    <a:avLst/>
                  </a:prstGeom>
                  <a:noFill/>
                  <a:ln w="25400" cap="flat">
                    <a:solidFill>
                      <a:schemeClr val="accent4"/>
                    </a:solidFill>
                    <a:prstDash val="solid"/>
                    <a:miter lim="400000"/>
                    <a:tailEnd type="triangle" w="med" len="med"/>
                  </a:ln>
                  <a:effectLst/>
                </p:spPr>
                <p:txBody>
                  <a:bodyPr wrap="square" lIns="50800" tIns="50800" rIns="50800" bIns="50800" numCol="1" anchor="ctr">
                    <a:noAutofit/>
                  </a:bodyPr>
                  <a:lstStyle/>
                  <a:p>
                    <a:pPr>
                      <a:defRPr sz="2200"/>
                    </a:pPr>
                    <a:endParaRPr/>
                  </a:p>
                </p:txBody>
              </p:sp>
              <p:sp>
                <p:nvSpPr>
                  <p:cNvPr id="51" name="l">
                    <a:extLst>
                      <a:ext uri="{FF2B5EF4-FFF2-40B4-BE49-F238E27FC236}">
                        <a16:creationId xmlns:a16="http://schemas.microsoft.com/office/drawing/2014/main" id="{76428D4B-FC08-1841-91F1-E310865037C2}"/>
                      </a:ext>
                    </a:extLst>
                  </p:cNvPr>
                  <p:cNvSpPr/>
                  <p:nvPr/>
                </p:nvSpPr>
                <p:spPr>
                  <a:xfrm rot="1440000">
                    <a:off x="120118" y="340200"/>
                    <a:ext cx="179805" cy="4541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80" y="112"/>
                        </a:lnTo>
                        <a:lnTo>
                          <a:pt x="21600" y="21600"/>
                        </a:lnTo>
                        <a:lnTo>
                          <a:pt x="720" y="21488"/>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i="1">
                        <a:solidFill>
                          <a:schemeClr val="accent4"/>
                        </a:solidFill>
                      </a:defRPr>
                    </a:lvl1pPr>
                  </a:lstStyle>
                  <a:p>
                    <a:r>
                      <a:t>l</a:t>
                    </a:r>
                  </a:p>
                </p:txBody>
              </p:sp>
            </p:grpSp>
            <p:sp>
              <p:nvSpPr>
                <p:cNvPr id="49" name="太阳">
                  <a:extLst>
                    <a:ext uri="{FF2B5EF4-FFF2-40B4-BE49-F238E27FC236}">
                      <a16:creationId xmlns:a16="http://schemas.microsoft.com/office/drawing/2014/main" id="{304AAD65-6944-CC45-8CCA-F436659E9F36}"/>
                    </a:ext>
                  </a:extLst>
                </p:cNvPr>
                <p:cNvSpPr/>
                <p:nvPr/>
              </p:nvSpPr>
              <p:spPr>
                <a:xfrm>
                  <a:off x="387569" y="-268427"/>
                  <a:ext cx="357711" cy="35771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912" y="3909"/>
                      </a:lnTo>
                      <a:cubicBezTo>
                        <a:pt x="9458" y="3767"/>
                        <a:pt x="10107" y="3684"/>
                        <a:pt x="10795" y="3684"/>
                      </a:cubicBezTo>
                      <a:cubicBezTo>
                        <a:pt x="11488" y="3684"/>
                        <a:pt x="12138" y="3766"/>
                        <a:pt x="12695" y="3914"/>
                      </a:cubicBezTo>
                      <a:lnTo>
                        <a:pt x="10800" y="0"/>
                      </a:lnTo>
                      <a:close/>
                      <a:moveTo>
                        <a:pt x="18430" y="3160"/>
                      </a:moveTo>
                      <a:lnTo>
                        <a:pt x="14332" y="4591"/>
                      </a:lnTo>
                      <a:cubicBezTo>
                        <a:pt x="14828" y="4880"/>
                        <a:pt x="15340" y="5278"/>
                        <a:pt x="15826" y="5764"/>
                      </a:cubicBezTo>
                      <a:cubicBezTo>
                        <a:pt x="16317" y="6255"/>
                        <a:pt x="16717" y="6774"/>
                        <a:pt x="17006" y="7265"/>
                      </a:cubicBezTo>
                      <a:lnTo>
                        <a:pt x="18430" y="3160"/>
                      </a:lnTo>
                      <a:close/>
                      <a:moveTo>
                        <a:pt x="3160" y="3172"/>
                      </a:moveTo>
                      <a:lnTo>
                        <a:pt x="4591" y="7270"/>
                      </a:lnTo>
                      <a:cubicBezTo>
                        <a:pt x="4880" y="6773"/>
                        <a:pt x="5278" y="6260"/>
                        <a:pt x="5764" y="5774"/>
                      </a:cubicBezTo>
                      <a:cubicBezTo>
                        <a:pt x="6255" y="5283"/>
                        <a:pt x="6774" y="4885"/>
                        <a:pt x="7265" y="4596"/>
                      </a:cubicBezTo>
                      <a:lnTo>
                        <a:pt x="3160" y="3172"/>
                      </a:lnTo>
                      <a:close/>
                      <a:moveTo>
                        <a:pt x="10800" y="4661"/>
                      </a:moveTo>
                      <a:cubicBezTo>
                        <a:pt x="7400" y="4661"/>
                        <a:pt x="4633" y="7427"/>
                        <a:pt x="4633" y="10827"/>
                      </a:cubicBezTo>
                      <a:cubicBezTo>
                        <a:pt x="4633" y="14227"/>
                        <a:pt x="7400" y="16994"/>
                        <a:pt x="10800" y="16994"/>
                      </a:cubicBezTo>
                      <a:cubicBezTo>
                        <a:pt x="14200" y="16994"/>
                        <a:pt x="16967" y="14227"/>
                        <a:pt x="16967" y="10827"/>
                      </a:cubicBezTo>
                      <a:cubicBezTo>
                        <a:pt x="16967" y="7427"/>
                        <a:pt x="14200" y="4661"/>
                        <a:pt x="10800" y="4661"/>
                      </a:cubicBezTo>
                      <a:close/>
                      <a:moveTo>
                        <a:pt x="3914" y="8907"/>
                      </a:moveTo>
                      <a:lnTo>
                        <a:pt x="0" y="10800"/>
                      </a:lnTo>
                      <a:lnTo>
                        <a:pt x="3909" y="12688"/>
                      </a:lnTo>
                      <a:cubicBezTo>
                        <a:pt x="3767" y="12137"/>
                        <a:pt x="3684" y="11493"/>
                        <a:pt x="3684" y="10805"/>
                      </a:cubicBezTo>
                      <a:cubicBezTo>
                        <a:pt x="3684" y="10112"/>
                        <a:pt x="3766" y="9464"/>
                        <a:pt x="3914" y="8907"/>
                      </a:cubicBezTo>
                      <a:close/>
                      <a:moveTo>
                        <a:pt x="17693" y="8907"/>
                      </a:moveTo>
                      <a:cubicBezTo>
                        <a:pt x="17835" y="9458"/>
                        <a:pt x="17916" y="10102"/>
                        <a:pt x="17916" y="10790"/>
                      </a:cubicBezTo>
                      <a:cubicBezTo>
                        <a:pt x="17916" y="11483"/>
                        <a:pt x="17835" y="12131"/>
                        <a:pt x="17688" y="12688"/>
                      </a:cubicBezTo>
                      <a:lnTo>
                        <a:pt x="21600" y="10795"/>
                      </a:lnTo>
                      <a:lnTo>
                        <a:pt x="17693" y="8907"/>
                      </a:lnTo>
                      <a:close/>
                      <a:moveTo>
                        <a:pt x="17011" y="14332"/>
                      </a:moveTo>
                      <a:cubicBezTo>
                        <a:pt x="16722" y="14828"/>
                        <a:pt x="16323" y="15340"/>
                        <a:pt x="15838" y="15826"/>
                      </a:cubicBezTo>
                      <a:cubicBezTo>
                        <a:pt x="15346" y="16317"/>
                        <a:pt x="14828" y="16717"/>
                        <a:pt x="14337" y="17006"/>
                      </a:cubicBezTo>
                      <a:lnTo>
                        <a:pt x="18440" y="18430"/>
                      </a:lnTo>
                      <a:lnTo>
                        <a:pt x="17011" y="14332"/>
                      </a:lnTo>
                      <a:close/>
                      <a:moveTo>
                        <a:pt x="4596" y="14337"/>
                      </a:moveTo>
                      <a:lnTo>
                        <a:pt x="3172" y="18440"/>
                      </a:lnTo>
                      <a:lnTo>
                        <a:pt x="7270" y="17011"/>
                      </a:lnTo>
                      <a:cubicBezTo>
                        <a:pt x="6773" y="16722"/>
                        <a:pt x="6260" y="16323"/>
                        <a:pt x="5774" y="15838"/>
                      </a:cubicBezTo>
                      <a:cubicBezTo>
                        <a:pt x="5283" y="15346"/>
                        <a:pt x="4885" y="14828"/>
                        <a:pt x="4596" y="14337"/>
                      </a:cubicBezTo>
                      <a:close/>
                      <a:moveTo>
                        <a:pt x="8907" y="17688"/>
                      </a:moveTo>
                      <a:lnTo>
                        <a:pt x="10800" y="21600"/>
                      </a:lnTo>
                      <a:lnTo>
                        <a:pt x="12688" y="17693"/>
                      </a:lnTo>
                      <a:cubicBezTo>
                        <a:pt x="12142" y="17835"/>
                        <a:pt x="11493" y="17916"/>
                        <a:pt x="10805" y="17916"/>
                      </a:cubicBezTo>
                      <a:cubicBezTo>
                        <a:pt x="10112" y="17916"/>
                        <a:pt x="9464" y="17835"/>
                        <a:pt x="8907" y="17688"/>
                      </a:cubicBezTo>
                      <a:close/>
                    </a:path>
                  </a:pathLst>
                </a:custGeom>
                <a:solidFill>
                  <a:schemeClr val="accent4"/>
                </a:solidFill>
                <a:ln w="12700" cap="flat">
                  <a:noFill/>
                  <a:miter lim="400000"/>
                </a:ln>
                <a:effectLst/>
              </p:spPr>
              <p:txBody>
                <a:bodyPr wrap="square" lIns="50800" tIns="50800" rIns="50800" bIns="50800" numCol="1" anchor="ctr">
                  <a:noAutofit/>
                </a:bodyPr>
                <a:lstStyle/>
                <a:p>
                  <a:pPr>
                    <a:defRPr sz="2200"/>
                  </a:pPr>
                  <a:endParaRPr/>
                </a:p>
              </p:txBody>
            </p:sp>
          </p:grpSp>
          <p:sp>
            <p:nvSpPr>
              <p:cNvPr id="47" name="线条">
                <a:extLst>
                  <a:ext uri="{FF2B5EF4-FFF2-40B4-BE49-F238E27FC236}">
                    <a16:creationId xmlns:a16="http://schemas.microsoft.com/office/drawing/2014/main" id="{7296C34F-B4B3-754E-98A1-5830B433E351}"/>
                  </a:ext>
                </a:extLst>
              </p:cNvPr>
              <p:cNvSpPr/>
              <p:nvPr/>
            </p:nvSpPr>
            <p:spPr>
              <a:xfrm flipV="1">
                <a:off x="1549566" y="545827"/>
                <a:ext cx="865957" cy="1310882"/>
              </a:xfrm>
              <a:prstGeom prst="line">
                <a:avLst/>
              </a:prstGeom>
              <a:noFill/>
              <a:ln w="25400" cap="flat">
                <a:solidFill>
                  <a:schemeClr val="accent4"/>
                </a:solidFill>
                <a:prstDash val="solid"/>
                <a:miter lim="400000"/>
                <a:tailEnd type="triangle" w="med" len="med"/>
              </a:ln>
              <a:effectLst/>
            </p:spPr>
            <p:txBody>
              <a:bodyPr wrap="square" lIns="50800" tIns="50800" rIns="50800" bIns="50800" numCol="1" anchor="ctr">
                <a:noAutofit/>
              </a:bodyPr>
              <a:lstStyle/>
              <a:p>
                <a:pPr>
                  <a:defRPr sz="2200"/>
                </a:pPr>
                <a:endParaRPr/>
              </a:p>
            </p:txBody>
          </p:sp>
        </p:grpSp>
        <p:grpSp>
          <p:nvGrpSpPr>
            <p:cNvPr id="34" name="成组">
              <a:extLst>
                <a:ext uri="{FF2B5EF4-FFF2-40B4-BE49-F238E27FC236}">
                  <a16:creationId xmlns:a16="http://schemas.microsoft.com/office/drawing/2014/main" id="{399F3741-1451-B346-A9AA-A13F5B1DFBB3}"/>
                </a:ext>
              </a:extLst>
            </p:cNvPr>
            <p:cNvGrpSpPr/>
            <p:nvPr/>
          </p:nvGrpSpPr>
          <p:grpSpPr>
            <a:xfrm>
              <a:off x="1576985" y="280675"/>
              <a:ext cx="1559450" cy="1525044"/>
              <a:chOff x="0" y="0"/>
              <a:chExt cx="1559448" cy="1525042"/>
            </a:xfrm>
          </p:grpSpPr>
          <p:sp>
            <p:nvSpPr>
              <p:cNvPr id="35" name="眼睛">
                <a:extLst>
                  <a:ext uri="{FF2B5EF4-FFF2-40B4-BE49-F238E27FC236}">
                    <a16:creationId xmlns:a16="http://schemas.microsoft.com/office/drawing/2014/main" id="{85391EDB-6D70-8545-916A-8B3104C62319}"/>
                  </a:ext>
                </a:extLst>
              </p:cNvPr>
              <p:cNvSpPr/>
              <p:nvPr/>
            </p:nvSpPr>
            <p:spPr>
              <a:xfrm>
                <a:off x="1219969" y="0"/>
                <a:ext cx="339480" cy="1770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707" y="0"/>
                      <a:pt x="2918" y="3569"/>
                      <a:pt x="407" y="9790"/>
                    </a:cubicBezTo>
                    <a:lnTo>
                      <a:pt x="0" y="10800"/>
                    </a:lnTo>
                    <a:lnTo>
                      <a:pt x="407" y="11810"/>
                    </a:lnTo>
                    <a:cubicBezTo>
                      <a:pt x="2918" y="18032"/>
                      <a:pt x="6707" y="21600"/>
                      <a:pt x="10800" y="21600"/>
                    </a:cubicBezTo>
                    <a:cubicBezTo>
                      <a:pt x="14893" y="21600"/>
                      <a:pt x="18680" y="18032"/>
                      <a:pt x="21192" y="11810"/>
                    </a:cubicBezTo>
                    <a:lnTo>
                      <a:pt x="21600" y="10800"/>
                    </a:lnTo>
                    <a:lnTo>
                      <a:pt x="21192" y="9790"/>
                    </a:lnTo>
                    <a:cubicBezTo>
                      <a:pt x="18680" y="3569"/>
                      <a:pt x="14893" y="0"/>
                      <a:pt x="10800" y="0"/>
                    </a:cubicBezTo>
                    <a:close/>
                    <a:moveTo>
                      <a:pt x="8667" y="3677"/>
                    </a:moveTo>
                    <a:cubicBezTo>
                      <a:pt x="7382" y="5094"/>
                      <a:pt x="6517" y="7753"/>
                      <a:pt x="6517" y="10800"/>
                    </a:cubicBezTo>
                    <a:cubicBezTo>
                      <a:pt x="6517" y="13847"/>
                      <a:pt x="7382" y="16502"/>
                      <a:pt x="8667" y="17920"/>
                    </a:cubicBezTo>
                    <a:cubicBezTo>
                      <a:pt x="6166" y="17019"/>
                      <a:pt x="3899" y="14543"/>
                      <a:pt x="2199" y="10800"/>
                    </a:cubicBezTo>
                    <a:cubicBezTo>
                      <a:pt x="3899" y="7057"/>
                      <a:pt x="6166" y="4577"/>
                      <a:pt x="8667" y="3677"/>
                    </a:cubicBezTo>
                    <a:close/>
                    <a:moveTo>
                      <a:pt x="12931" y="3677"/>
                    </a:moveTo>
                    <a:cubicBezTo>
                      <a:pt x="15432" y="4577"/>
                      <a:pt x="17699" y="7057"/>
                      <a:pt x="19399" y="10800"/>
                    </a:cubicBezTo>
                    <a:cubicBezTo>
                      <a:pt x="17699" y="14543"/>
                      <a:pt x="15432" y="17019"/>
                      <a:pt x="12931" y="17920"/>
                    </a:cubicBezTo>
                    <a:cubicBezTo>
                      <a:pt x="14216" y="16502"/>
                      <a:pt x="15081" y="13847"/>
                      <a:pt x="15081" y="10800"/>
                    </a:cubicBezTo>
                    <a:cubicBezTo>
                      <a:pt x="15081" y="7753"/>
                      <a:pt x="14216" y="5094"/>
                      <a:pt x="12931" y="3677"/>
                    </a:cubicBezTo>
                    <a:close/>
                    <a:moveTo>
                      <a:pt x="12219" y="6169"/>
                    </a:moveTo>
                    <a:cubicBezTo>
                      <a:pt x="12805" y="6169"/>
                      <a:pt x="13279" y="7078"/>
                      <a:pt x="13279" y="8201"/>
                    </a:cubicBezTo>
                    <a:cubicBezTo>
                      <a:pt x="13279" y="9324"/>
                      <a:pt x="12805" y="10234"/>
                      <a:pt x="12219" y="10234"/>
                    </a:cubicBezTo>
                    <a:cubicBezTo>
                      <a:pt x="11634" y="10234"/>
                      <a:pt x="11159" y="9324"/>
                      <a:pt x="11159" y="8201"/>
                    </a:cubicBezTo>
                    <a:cubicBezTo>
                      <a:pt x="11159" y="7078"/>
                      <a:pt x="11634" y="6169"/>
                      <a:pt x="12219" y="6169"/>
                    </a:cubicBezTo>
                    <a:close/>
                  </a:path>
                </a:pathLst>
              </a:custGeom>
              <a:solidFill>
                <a:schemeClr val="tx1">
                  <a:lumMod val="65000"/>
                  <a:lumOff val="35000"/>
                </a:schemeClr>
              </a:solidFill>
              <a:ln w="12700" cap="flat">
                <a:solidFill>
                  <a:schemeClr val="tx1"/>
                </a:solidFill>
                <a:miter lim="400000"/>
              </a:ln>
              <a:effectLst/>
            </p:spPr>
            <p:txBody>
              <a:bodyPr wrap="square" lIns="50800" tIns="50800" rIns="50800" bIns="50800" numCol="1" anchor="ctr">
                <a:noAutofit/>
              </a:bodyPr>
              <a:lstStyle/>
              <a:p>
                <a:pPr>
                  <a:defRPr sz="2200">
                    <a:solidFill>
                      <a:srgbClr val="000000"/>
                    </a:solidFill>
                  </a:defRPr>
                </a:pPr>
                <a:endParaRPr/>
              </a:p>
            </p:txBody>
          </p:sp>
          <p:sp>
            <p:nvSpPr>
              <p:cNvPr id="36" name="线条">
                <a:extLst>
                  <a:ext uri="{FF2B5EF4-FFF2-40B4-BE49-F238E27FC236}">
                    <a16:creationId xmlns:a16="http://schemas.microsoft.com/office/drawing/2014/main" id="{B7CF6C2F-928C-2046-AB13-914BD0394318}"/>
                  </a:ext>
                </a:extLst>
              </p:cNvPr>
              <p:cNvSpPr/>
              <p:nvPr/>
            </p:nvSpPr>
            <p:spPr>
              <a:xfrm flipV="1">
                <a:off x="0" y="234733"/>
                <a:ext cx="1290310" cy="1290310"/>
              </a:xfrm>
              <a:prstGeom prst="line">
                <a:avLst/>
              </a:prstGeom>
              <a:solidFill>
                <a:schemeClr val="tx1">
                  <a:lumMod val="65000"/>
                  <a:lumOff val="35000"/>
                </a:schemeClr>
              </a:solidFill>
              <a:ln w="38100" cap="flat">
                <a:solidFill>
                  <a:schemeClr val="tx1"/>
                </a:solidFill>
                <a:custDash>
                  <a:ds d="200000" sp="200000"/>
                </a:custDash>
                <a:miter lim="400000"/>
              </a:ln>
              <a:effectLst/>
            </p:spPr>
            <p:txBody>
              <a:bodyPr wrap="square" lIns="50800" tIns="50800" rIns="50800" bIns="50800" numCol="1" anchor="ctr">
                <a:noAutofit/>
              </a:bodyPr>
              <a:lstStyle/>
              <a:p>
                <a:pPr>
                  <a:defRPr sz="2200"/>
                </a:pPr>
                <a:endParaRPr/>
              </a:p>
            </p:txBody>
          </p:sp>
        </p:grpSp>
      </p:grpSp>
      <p:pic>
        <p:nvPicPr>
          <p:cNvPr id="56" name="屏幕快照 2019-05-10 10.32.02.png" descr="屏幕快照 2019-05-10 10.32.02.png">
            <a:extLst>
              <a:ext uri="{FF2B5EF4-FFF2-40B4-BE49-F238E27FC236}">
                <a16:creationId xmlns:a16="http://schemas.microsoft.com/office/drawing/2014/main" id="{BAD02399-8E45-2344-A095-6CB852607F8D}"/>
              </a:ext>
            </a:extLst>
          </p:cNvPr>
          <p:cNvPicPr>
            <a:picLocks noChangeAspect="1"/>
          </p:cNvPicPr>
          <p:nvPr/>
        </p:nvPicPr>
        <p:blipFill>
          <a:blip r:embed="rId3">
            <a:extLst/>
          </a:blip>
          <a:stretch>
            <a:fillRect/>
          </a:stretch>
        </p:blipFill>
        <p:spPr>
          <a:xfrm>
            <a:off x="6994497" y="3494006"/>
            <a:ext cx="3302199" cy="2917035"/>
          </a:xfrm>
          <a:prstGeom prst="rect">
            <a:avLst/>
          </a:prstGeom>
          <a:ln w="12700" cap="flat">
            <a:noFill/>
            <a:miter lim="400000"/>
          </a:ln>
          <a:effectLst/>
        </p:spPr>
      </p:pic>
    </p:spTree>
    <p:extLst>
      <p:ext uri="{BB962C8B-B14F-4D97-AF65-F5344CB8AC3E}">
        <p14:creationId xmlns:p14="http://schemas.microsoft.com/office/powerpoint/2010/main" val="2688460987"/>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2461986"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主要工作</a:t>
            </a:r>
          </a:p>
        </p:txBody>
      </p:sp>
      <p:sp>
        <p:nvSpPr>
          <p:cNvPr id="4" name="矩形 3">
            <a:extLst>
              <a:ext uri="{FF2B5EF4-FFF2-40B4-BE49-F238E27FC236}">
                <a16:creationId xmlns:a16="http://schemas.microsoft.com/office/drawing/2014/main" id="{808B78F3-885C-4D00-8446-3747365BA44C}"/>
              </a:ext>
            </a:extLst>
          </p:cNvPr>
          <p:cNvSpPr/>
          <p:nvPr/>
        </p:nvSpPr>
        <p:spPr>
          <a:xfrm>
            <a:off x="4278086" y="310243"/>
            <a:ext cx="7913914"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模型加载">
            <a:extLst>
              <a:ext uri="{FF2B5EF4-FFF2-40B4-BE49-F238E27FC236}">
                <a16:creationId xmlns:a16="http://schemas.microsoft.com/office/drawing/2014/main" id="{0ADFA46D-FC5A-F84F-BE12-4BB21C3F9B22}"/>
              </a:ext>
            </a:extLst>
          </p:cNvPr>
          <p:cNvSpPr txBox="1">
            <a:spLocks/>
          </p:cNvSpPr>
          <p:nvPr/>
        </p:nvSpPr>
        <p:spPr>
          <a:xfrm>
            <a:off x="424271" y="1043282"/>
            <a:ext cx="11099800" cy="513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Heiti SC Medium" pitchFamily="2" charset="-128"/>
                <a:ea typeface="Heiti SC Medium" pitchFamily="2" charset="-128"/>
              </a:rPr>
              <a:t>环境光颜色的计算</a:t>
            </a:r>
          </a:p>
        </p:txBody>
      </p:sp>
      <p:sp>
        <p:nvSpPr>
          <p:cNvPr id="26" name="本系统使用Model I/O框架对.obj文件中的内容进行解析，解析得到该文件中所有顶点信息(Vertices)、纹理信息(Textures)、颜色信息(Colors)和材质信息(Material)，将这些信息进行存储，用于后续的渲染操作。加载步骤如图1-1所示。">
            <a:extLst>
              <a:ext uri="{FF2B5EF4-FFF2-40B4-BE49-F238E27FC236}">
                <a16:creationId xmlns:a16="http://schemas.microsoft.com/office/drawing/2014/main" id="{34BF55AF-9A23-F54F-AA28-83F158CF6441}"/>
              </a:ext>
            </a:extLst>
          </p:cNvPr>
          <p:cNvSpPr/>
          <p:nvPr/>
        </p:nvSpPr>
        <p:spPr>
          <a:xfrm>
            <a:off x="424271" y="1717652"/>
            <a:ext cx="11463884" cy="1355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indent="711200" algn="l">
              <a:spcBef>
                <a:spcPts val="1000"/>
              </a:spcBef>
              <a:defRPr sz="2800" b="0">
                <a:latin typeface="Songti SC Regular"/>
                <a:ea typeface="Songti SC Regular"/>
                <a:cs typeface="Songti SC Regular"/>
                <a:sym typeface="Songti SC Regular"/>
              </a:defRPr>
            </a:lvl1pPr>
          </a:lstStyle>
          <a:p>
            <a:pPr indent="0"/>
            <a:r>
              <a:rPr lang="zh-CN" altLang="en-US" sz="2400" dirty="0"/>
              <a:t>环境光颜色用于模拟环境中光反射产生的光照效果。场景产生环境光颜色只需将系统中设定的环境光光源颜色与强度进行相乘即可。</a:t>
            </a:r>
          </a:p>
          <a:p>
            <a:pPr indent="0"/>
            <a:r>
              <a:rPr lang="zh-CN" altLang="en-US" sz="2400" dirty="0"/>
              <a:t>左图为环境光颜色渲染的效果，将环境光颜色加入到场景中，得到如右图的效果。</a:t>
            </a:r>
          </a:p>
          <a:p>
            <a:endParaRPr lang="zh-CN" altLang="en-US" sz="2400" dirty="0"/>
          </a:p>
        </p:txBody>
      </p:sp>
      <p:pic>
        <p:nvPicPr>
          <p:cNvPr id="30" name="屏幕快照 2019-05-10 10.30.20.png" descr="屏幕快照 2019-05-10 10.30.20.png">
            <a:extLst>
              <a:ext uri="{FF2B5EF4-FFF2-40B4-BE49-F238E27FC236}">
                <a16:creationId xmlns:a16="http://schemas.microsoft.com/office/drawing/2014/main" id="{38C90DB6-4C73-6C42-A25A-4063561A894D}"/>
              </a:ext>
            </a:extLst>
          </p:cNvPr>
          <p:cNvPicPr>
            <a:picLocks noChangeAspect="1"/>
          </p:cNvPicPr>
          <p:nvPr/>
        </p:nvPicPr>
        <p:blipFill>
          <a:blip r:embed="rId3">
            <a:extLst/>
          </a:blip>
          <a:stretch>
            <a:fillRect/>
          </a:stretch>
        </p:blipFill>
        <p:spPr>
          <a:xfrm>
            <a:off x="1461932" y="3308654"/>
            <a:ext cx="3675624" cy="3239103"/>
          </a:xfrm>
          <a:prstGeom prst="rect">
            <a:avLst/>
          </a:prstGeom>
          <a:ln w="12700" cap="flat">
            <a:noFill/>
            <a:miter lim="400000"/>
          </a:ln>
          <a:effectLst/>
        </p:spPr>
      </p:pic>
      <p:pic>
        <p:nvPicPr>
          <p:cNvPr id="35" name="屏幕快照 2019-05-10 10.32.42.png" descr="屏幕快照 2019-05-10 10.32.42.png">
            <a:extLst>
              <a:ext uri="{FF2B5EF4-FFF2-40B4-BE49-F238E27FC236}">
                <a16:creationId xmlns:a16="http://schemas.microsoft.com/office/drawing/2014/main" id="{1D376BEA-9F5D-0348-B68F-52E0CF0C3A05}"/>
              </a:ext>
            </a:extLst>
          </p:cNvPr>
          <p:cNvPicPr>
            <a:picLocks noChangeAspect="1"/>
          </p:cNvPicPr>
          <p:nvPr/>
        </p:nvPicPr>
        <p:blipFill>
          <a:blip r:embed="rId4">
            <a:extLst/>
          </a:blip>
          <a:stretch>
            <a:fillRect/>
          </a:stretch>
        </p:blipFill>
        <p:spPr>
          <a:xfrm>
            <a:off x="6656231" y="3304949"/>
            <a:ext cx="3675625" cy="3234298"/>
          </a:xfrm>
          <a:prstGeom prst="rect">
            <a:avLst/>
          </a:prstGeom>
          <a:ln w="12700" cap="flat">
            <a:noFill/>
            <a:miter lim="400000"/>
          </a:ln>
          <a:effectLst/>
        </p:spPr>
      </p:pic>
    </p:spTree>
    <p:extLst>
      <p:ext uri="{BB962C8B-B14F-4D97-AF65-F5344CB8AC3E}">
        <p14:creationId xmlns:p14="http://schemas.microsoft.com/office/powerpoint/2010/main" val="3899520641"/>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2461986"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主要工作</a:t>
            </a:r>
          </a:p>
        </p:txBody>
      </p:sp>
      <p:sp>
        <p:nvSpPr>
          <p:cNvPr id="4" name="矩形 3">
            <a:extLst>
              <a:ext uri="{FF2B5EF4-FFF2-40B4-BE49-F238E27FC236}">
                <a16:creationId xmlns:a16="http://schemas.microsoft.com/office/drawing/2014/main" id="{808B78F3-885C-4D00-8446-3747365BA44C}"/>
              </a:ext>
            </a:extLst>
          </p:cNvPr>
          <p:cNvSpPr/>
          <p:nvPr/>
        </p:nvSpPr>
        <p:spPr>
          <a:xfrm>
            <a:off x="4278086" y="310243"/>
            <a:ext cx="7913914"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模型加载">
            <a:extLst>
              <a:ext uri="{FF2B5EF4-FFF2-40B4-BE49-F238E27FC236}">
                <a16:creationId xmlns:a16="http://schemas.microsoft.com/office/drawing/2014/main" id="{0ADFA46D-FC5A-F84F-BE12-4BB21C3F9B22}"/>
              </a:ext>
            </a:extLst>
          </p:cNvPr>
          <p:cNvSpPr txBox="1">
            <a:spLocks/>
          </p:cNvSpPr>
          <p:nvPr/>
        </p:nvSpPr>
        <p:spPr>
          <a:xfrm>
            <a:off x="424271" y="1043282"/>
            <a:ext cx="11099800" cy="513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Heiti SC Medium" pitchFamily="2" charset="-128"/>
                <a:ea typeface="Heiti SC Medium" pitchFamily="2" charset="-128"/>
              </a:rPr>
              <a:t>阴影</a:t>
            </a:r>
          </a:p>
        </p:txBody>
      </p:sp>
      <p:sp>
        <p:nvSpPr>
          <p:cNvPr id="26" name="本系统使用Model I/O框架对.obj文件中的内容进行解析，解析得到该文件中所有顶点信息(Vertices)、纹理信息(Textures)、颜色信息(Colors)和材质信息(Material)，将这些信息进行存储，用于后续的渲染操作。加载步骤如图1-1所示。">
            <a:extLst>
              <a:ext uri="{FF2B5EF4-FFF2-40B4-BE49-F238E27FC236}">
                <a16:creationId xmlns:a16="http://schemas.microsoft.com/office/drawing/2014/main" id="{34BF55AF-9A23-F54F-AA28-83F158CF6441}"/>
              </a:ext>
            </a:extLst>
          </p:cNvPr>
          <p:cNvSpPr/>
          <p:nvPr/>
        </p:nvSpPr>
        <p:spPr>
          <a:xfrm>
            <a:off x="424271" y="1702904"/>
            <a:ext cx="11463884" cy="1726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indent="711200" algn="l">
              <a:spcBef>
                <a:spcPts val="1000"/>
              </a:spcBef>
              <a:defRPr sz="2800" b="0">
                <a:latin typeface="Songti SC Regular"/>
                <a:ea typeface="Songti SC Regular"/>
                <a:cs typeface="Songti SC Regular"/>
                <a:sym typeface="Songti SC Regular"/>
              </a:defRPr>
            </a:lvl1pPr>
          </a:lstStyle>
          <a:p>
            <a:pPr indent="0"/>
            <a:r>
              <a:rPr lang="zh-CN" altLang="en-US" sz="2400" dirty="0"/>
              <a:t>场景中阴影能够更容易的区分出物体之间的位置关系，使场景的渲染效果更真实。</a:t>
            </a:r>
          </a:p>
          <a:p>
            <a:pPr indent="0"/>
            <a:r>
              <a:rPr lang="zh-CN" altLang="en-US" sz="2400" dirty="0"/>
              <a:t>本系统使用的是阴影映射的方法实现阴影的效果：以光源的视角进行渲染，不可见的部分处在阴影之中，如左图所示，灰色部分为阴影。将阴影映射得到的结果用于渲染，得到右图的效果。</a:t>
            </a:r>
          </a:p>
          <a:p>
            <a:endParaRPr lang="zh-CN" altLang="en-US" sz="2400" dirty="0"/>
          </a:p>
        </p:txBody>
      </p:sp>
      <p:grpSp>
        <p:nvGrpSpPr>
          <p:cNvPr id="23" name="组合 22">
            <a:extLst>
              <a:ext uri="{FF2B5EF4-FFF2-40B4-BE49-F238E27FC236}">
                <a16:creationId xmlns:a16="http://schemas.microsoft.com/office/drawing/2014/main" id="{6A711C62-696F-524B-AB70-BAD49E99620A}"/>
              </a:ext>
            </a:extLst>
          </p:cNvPr>
          <p:cNvGrpSpPr/>
          <p:nvPr/>
        </p:nvGrpSpPr>
        <p:grpSpPr>
          <a:xfrm>
            <a:off x="1257300" y="3575447"/>
            <a:ext cx="4491667" cy="2829813"/>
            <a:chOff x="882104" y="5221915"/>
            <a:chExt cx="5176218" cy="3261090"/>
          </a:xfrm>
        </p:grpSpPr>
        <p:sp>
          <p:nvSpPr>
            <p:cNvPr id="24" name="线条">
              <a:extLst>
                <a:ext uri="{FF2B5EF4-FFF2-40B4-BE49-F238E27FC236}">
                  <a16:creationId xmlns:a16="http://schemas.microsoft.com/office/drawing/2014/main" id="{3AD924C6-D14A-2943-B59A-FC9D1D9DCB4C}"/>
                </a:ext>
              </a:extLst>
            </p:cNvPr>
            <p:cNvSpPr/>
            <p:nvPr/>
          </p:nvSpPr>
          <p:spPr>
            <a:xfrm>
              <a:off x="3406144" y="6221020"/>
              <a:ext cx="1146578" cy="1146578"/>
            </a:xfrm>
            <a:prstGeom prst="line">
              <a:avLst/>
            </a:prstGeom>
            <a:ln w="38100">
              <a:solidFill>
                <a:srgbClr val="FFC000"/>
              </a:solidFill>
              <a:custDash>
                <a:ds d="200000" sp="200000"/>
              </a:custDash>
              <a:miter lim="400000"/>
            </a:ln>
          </p:spPr>
          <p:txBody>
            <a:bodyPr lIns="50800" tIns="50800" rIns="50800" bIns="50800" anchor="ctr"/>
            <a:lstStyle/>
            <a:p>
              <a:pPr>
                <a:defRPr sz="2200"/>
              </a:pPr>
              <a:endParaRPr/>
            </a:p>
          </p:txBody>
        </p:sp>
        <p:sp>
          <p:nvSpPr>
            <p:cNvPr id="27" name="线条">
              <a:extLst>
                <a:ext uri="{FF2B5EF4-FFF2-40B4-BE49-F238E27FC236}">
                  <a16:creationId xmlns:a16="http://schemas.microsoft.com/office/drawing/2014/main" id="{008BE968-36A9-4A4E-86B9-D9D0F36CE244}"/>
                </a:ext>
              </a:extLst>
            </p:cNvPr>
            <p:cNvSpPr/>
            <p:nvPr/>
          </p:nvSpPr>
          <p:spPr>
            <a:xfrm>
              <a:off x="2858495" y="6741026"/>
              <a:ext cx="948794" cy="948794"/>
            </a:xfrm>
            <a:prstGeom prst="line">
              <a:avLst/>
            </a:prstGeom>
            <a:ln w="38100">
              <a:solidFill>
                <a:srgbClr val="FFC000"/>
              </a:solidFill>
              <a:custDash>
                <a:ds d="200000" sp="200000"/>
              </a:custDash>
              <a:miter lim="400000"/>
            </a:ln>
          </p:spPr>
          <p:txBody>
            <a:bodyPr lIns="50800" tIns="50800" rIns="50800" bIns="50800" anchor="ctr"/>
            <a:lstStyle/>
            <a:p>
              <a:pPr>
                <a:defRPr sz="2200"/>
              </a:pPr>
              <a:endParaRPr/>
            </a:p>
          </p:txBody>
        </p:sp>
        <p:sp>
          <p:nvSpPr>
            <p:cNvPr id="28" name="矩形">
              <a:extLst>
                <a:ext uri="{FF2B5EF4-FFF2-40B4-BE49-F238E27FC236}">
                  <a16:creationId xmlns:a16="http://schemas.microsoft.com/office/drawing/2014/main" id="{05D6BAE0-D0C1-1645-A244-112DB68EEC2D}"/>
                </a:ext>
              </a:extLst>
            </p:cNvPr>
            <p:cNvSpPr/>
            <p:nvPr/>
          </p:nvSpPr>
          <p:spPr>
            <a:xfrm>
              <a:off x="1180678" y="8224936"/>
              <a:ext cx="4877644" cy="258069"/>
            </a:xfrm>
            <a:prstGeom prst="rect">
              <a:avLst/>
            </a:prstGeom>
            <a:solidFill>
              <a:schemeClr val="bg1">
                <a:lumMod val="65000"/>
              </a:schemeClr>
            </a:solidFill>
            <a:ln w="12700">
              <a:miter lim="400000"/>
            </a:ln>
          </p:spPr>
          <p:txBody>
            <a:bodyPr lIns="50800" tIns="50800" rIns="50800" bIns="50800" anchor="ctr"/>
            <a:lstStyle/>
            <a:p>
              <a:pPr>
                <a:defRPr sz="2200"/>
              </a:pPr>
              <a:endParaRPr/>
            </a:p>
          </p:txBody>
        </p:sp>
        <p:sp>
          <p:nvSpPr>
            <p:cNvPr id="29" name="正方形">
              <a:extLst>
                <a:ext uri="{FF2B5EF4-FFF2-40B4-BE49-F238E27FC236}">
                  <a16:creationId xmlns:a16="http://schemas.microsoft.com/office/drawing/2014/main" id="{8C216076-75DF-2F47-97C3-A52D06ACE8DB}"/>
                </a:ext>
              </a:extLst>
            </p:cNvPr>
            <p:cNvSpPr/>
            <p:nvPr/>
          </p:nvSpPr>
          <p:spPr>
            <a:xfrm>
              <a:off x="3722092" y="7245726"/>
              <a:ext cx="975735" cy="983891"/>
            </a:xfrm>
            <a:prstGeom prst="rect">
              <a:avLst/>
            </a:prstGeom>
            <a:solidFill>
              <a:schemeClr val="accent1">
                <a:lumOff val="13529"/>
              </a:schemeClr>
            </a:solidFill>
            <a:ln w="12700">
              <a:miter lim="400000"/>
            </a:ln>
          </p:spPr>
          <p:txBody>
            <a:bodyPr lIns="50800" tIns="50800" rIns="50800" bIns="50800" anchor="ctr"/>
            <a:lstStyle/>
            <a:p>
              <a:pPr>
                <a:defRPr sz="2200"/>
              </a:pPr>
              <a:endParaRPr/>
            </a:p>
          </p:txBody>
        </p:sp>
        <p:sp>
          <p:nvSpPr>
            <p:cNvPr id="31" name="矩形">
              <a:extLst>
                <a:ext uri="{FF2B5EF4-FFF2-40B4-BE49-F238E27FC236}">
                  <a16:creationId xmlns:a16="http://schemas.microsoft.com/office/drawing/2014/main" id="{D4406AE2-AC66-8845-BFB9-2DFC072F7D78}"/>
                </a:ext>
              </a:extLst>
            </p:cNvPr>
            <p:cNvSpPr/>
            <p:nvPr/>
          </p:nvSpPr>
          <p:spPr>
            <a:xfrm rot="18900000">
              <a:off x="2059527" y="7544197"/>
              <a:ext cx="567731" cy="543736"/>
            </a:xfrm>
            <a:prstGeom prst="rect">
              <a:avLst/>
            </a:prstGeom>
            <a:solidFill>
              <a:schemeClr val="accent1">
                <a:lumOff val="13529"/>
              </a:schemeClr>
            </a:solidFill>
            <a:ln w="12700">
              <a:miter lim="400000"/>
            </a:ln>
          </p:spPr>
          <p:txBody>
            <a:bodyPr lIns="50800" tIns="50800" rIns="50800" bIns="50800" anchor="ctr"/>
            <a:lstStyle/>
            <a:p>
              <a:pPr>
                <a:defRPr sz="2200"/>
              </a:pPr>
              <a:endParaRPr/>
            </a:p>
          </p:txBody>
        </p:sp>
        <p:sp>
          <p:nvSpPr>
            <p:cNvPr id="32" name="正方形">
              <a:extLst>
                <a:ext uri="{FF2B5EF4-FFF2-40B4-BE49-F238E27FC236}">
                  <a16:creationId xmlns:a16="http://schemas.microsoft.com/office/drawing/2014/main" id="{DB1EFA20-DA60-9B43-ACCB-70E759ACBEFE}"/>
                </a:ext>
              </a:extLst>
            </p:cNvPr>
            <p:cNvSpPr/>
            <p:nvPr/>
          </p:nvSpPr>
          <p:spPr>
            <a:xfrm>
              <a:off x="2833092" y="6163579"/>
              <a:ext cx="529540" cy="533967"/>
            </a:xfrm>
            <a:prstGeom prst="rect">
              <a:avLst/>
            </a:prstGeom>
            <a:solidFill>
              <a:schemeClr val="accent1">
                <a:lumOff val="13529"/>
              </a:schemeClr>
            </a:solidFill>
            <a:ln w="12700">
              <a:miter lim="400000"/>
            </a:ln>
          </p:spPr>
          <p:txBody>
            <a:bodyPr lIns="50800" tIns="50800" rIns="50800" bIns="50800" anchor="ctr"/>
            <a:lstStyle/>
            <a:p>
              <a:pPr>
                <a:defRPr sz="2200"/>
              </a:pPr>
              <a:endParaRPr/>
            </a:p>
          </p:txBody>
        </p:sp>
        <p:sp>
          <p:nvSpPr>
            <p:cNvPr id="33" name="太阳">
              <a:extLst>
                <a:ext uri="{FF2B5EF4-FFF2-40B4-BE49-F238E27FC236}">
                  <a16:creationId xmlns:a16="http://schemas.microsoft.com/office/drawing/2014/main" id="{A7E91A2B-A7A4-3149-9A34-09F72F39DCDB}"/>
                </a:ext>
              </a:extLst>
            </p:cNvPr>
            <p:cNvSpPr/>
            <p:nvPr/>
          </p:nvSpPr>
          <p:spPr>
            <a:xfrm>
              <a:off x="882104" y="5221915"/>
              <a:ext cx="409576" cy="4095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912" y="3909"/>
                  </a:lnTo>
                  <a:cubicBezTo>
                    <a:pt x="9458" y="3767"/>
                    <a:pt x="10107" y="3684"/>
                    <a:pt x="10795" y="3684"/>
                  </a:cubicBezTo>
                  <a:cubicBezTo>
                    <a:pt x="11488" y="3684"/>
                    <a:pt x="12138" y="3766"/>
                    <a:pt x="12695" y="3914"/>
                  </a:cubicBezTo>
                  <a:lnTo>
                    <a:pt x="10800" y="0"/>
                  </a:lnTo>
                  <a:close/>
                  <a:moveTo>
                    <a:pt x="18430" y="3160"/>
                  </a:moveTo>
                  <a:lnTo>
                    <a:pt x="14332" y="4591"/>
                  </a:lnTo>
                  <a:cubicBezTo>
                    <a:pt x="14828" y="4880"/>
                    <a:pt x="15340" y="5278"/>
                    <a:pt x="15826" y="5764"/>
                  </a:cubicBezTo>
                  <a:cubicBezTo>
                    <a:pt x="16317" y="6255"/>
                    <a:pt x="16717" y="6774"/>
                    <a:pt x="17006" y="7265"/>
                  </a:cubicBezTo>
                  <a:lnTo>
                    <a:pt x="18430" y="3160"/>
                  </a:lnTo>
                  <a:close/>
                  <a:moveTo>
                    <a:pt x="3160" y="3172"/>
                  </a:moveTo>
                  <a:lnTo>
                    <a:pt x="4591" y="7270"/>
                  </a:lnTo>
                  <a:cubicBezTo>
                    <a:pt x="4880" y="6773"/>
                    <a:pt x="5278" y="6260"/>
                    <a:pt x="5764" y="5774"/>
                  </a:cubicBezTo>
                  <a:cubicBezTo>
                    <a:pt x="6255" y="5283"/>
                    <a:pt x="6774" y="4885"/>
                    <a:pt x="7265" y="4596"/>
                  </a:cubicBezTo>
                  <a:lnTo>
                    <a:pt x="3160" y="3172"/>
                  </a:lnTo>
                  <a:close/>
                  <a:moveTo>
                    <a:pt x="10800" y="4661"/>
                  </a:moveTo>
                  <a:cubicBezTo>
                    <a:pt x="7400" y="4661"/>
                    <a:pt x="4633" y="7427"/>
                    <a:pt x="4633" y="10827"/>
                  </a:cubicBezTo>
                  <a:cubicBezTo>
                    <a:pt x="4633" y="14227"/>
                    <a:pt x="7400" y="16994"/>
                    <a:pt x="10800" y="16994"/>
                  </a:cubicBezTo>
                  <a:cubicBezTo>
                    <a:pt x="14200" y="16994"/>
                    <a:pt x="16967" y="14227"/>
                    <a:pt x="16967" y="10827"/>
                  </a:cubicBezTo>
                  <a:cubicBezTo>
                    <a:pt x="16967" y="7427"/>
                    <a:pt x="14200" y="4661"/>
                    <a:pt x="10800" y="4661"/>
                  </a:cubicBezTo>
                  <a:close/>
                  <a:moveTo>
                    <a:pt x="3914" y="8907"/>
                  </a:moveTo>
                  <a:lnTo>
                    <a:pt x="0" y="10800"/>
                  </a:lnTo>
                  <a:lnTo>
                    <a:pt x="3909" y="12688"/>
                  </a:lnTo>
                  <a:cubicBezTo>
                    <a:pt x="3767" y="12137"/>
                    <a:pt x="3684" y="11493"/>
                    <a:pt x="3684" y="10805"/>
                  </a:cubicBezTo>
                  <a:cubicBezTo>
                    <a:pt x="3684" y="10112"/>
                    <a:pt x="3766" y="9464"/>
                    <a:pt x="3914" y="8907"/>
                  </a:cubicBezTo>
                  <a:close/>
                  <a:moveTo>
                    <a:pt x="17693" y="8907"/>
                  </a:moveTo>
                  <a:cubicBezTo>
                    <a:pt x="17835" y="9458"/>
                    <a:pt x="17916" y="10102"/>
                    <a:pt x="17916" y="10790"/>
                  </a:cubicBezTo>
                  <a:cubicBezTo>
                    <a:pt x="17916" y="11483"/>
                    <a:pt x="17835" y="12131"/>
                    <a:pt x="17688" y="12688"/>
                  </a:cubicBezTo>
                  <a:lnTo>
                    <a:pt x="21600" y="10795"/>
                  </a:lnTo>
                  <a:lnTo>
                    <a:pt x="17693" y="8907"/>
                  </a:lnTo>
                  <a:close/>
                  <a:moveTo>
                    <a:pt x="17011" y="14332"/>
                  </a:moveTo>
                  <a:cubicBezTo>
                    <a:pt x="16722" y="14828"/>
                    <a:pt x="16323" y="15340"/>
                    <a:pt x="15838" y="15826"/>
                  </a:cubicBezTo>
                  <a:cubicBezTo>
                    <a:pt x="15346" y="16317"/>
                    <a:pt x="14828" y="16717"/>
                    <a:pt x="14337" y="17006"/>
                  </a:cubicBezTo>
                  <a:lnTo>
                    <a:pt x="18440" y="18430"/>
                  </a:lnTo>
                  <a:lnTo>
                    <a:pt x="17011" y="14332"/>
                  </a:lnTo>
                  <a:close/>
                  <a:moveTo>
                    <a:pt x="4596" y="14337"/>
                  </a:moveTo>
                  <a:lnTo>
                    <a:pt x="3172" y="18440"/>
                  </a:lnTo>
                  <a:lnTo>
                    <a:pt x="7270" y="17011"/>
                  </a:lnTo>
                  <a:cubicBezTo>
                    <a:pt x="6773" y="16722"/>
                    <a:pt x="6260" y="16323"/>
                    <a:pt x="5774" y="15838"/>
                  </a:cubicBezTo>
                  <a:cubicBezTo>
                    <a:pt x="5283" y="15346"/>
                    <a:pt x="4885" y="14828"/>
                    <a:pt x="4596" y="14337"/>
                  </a:cubicBezTo>
                  <a:close/>
                  <a:moveTo>
                    <a:pt x="8907" y="17688"/>
                  </a:moveTo>
                  <a:lnTo>
                    <a:pt x="10800" y="21600"/>
                  </a:lnTo>
                  <a:lnTo>
                    <a:pt x="12688" y="17693"/>
                  </a:lnTo>
                  <a:cubicBezTo>
                    <a:pt x="12142" y="17835"/>
                    <a:pt x="11493" y="17916"/>
                    <a:pt x="10805" y="17916"/>
                  </a:cubicBezTo>
                  <a:cubicBezTo>
                    <a:pt x="10112" y="17916"/>
                    <a:pt x="9464" y="17835"/>
                    <a:pt x="8907" y="17688"/>
                  </a:cubicBezTo>
                  <a:close/>
                </a:path>
              </a:pathLst>
            </a:custGeom>
            <a:solidFill>
              <a:schemeClr val="accent4"/>
            </a:solidFill>
            <a:ln w="12700">
              <a:miter lim="400000"/>
            </a:ln>
          </p:spPr>
          <p:txBody>
            <a:bodyPr lIns="50800" tIns="50800" rIns="50800" bIns="50800" anchor="ctr"/>
            <a:lstStyle/>
            <a:p>
              <a:pPr>
                <a:defRPr sz="2200"/>
              </a:pPr>
              <a:endParaRPr/>
            </a:p>
          </p:txBody>
        </p:sp>
        <p:sp>
          <p:nvSpPr>
            <p:cNvPr id="34" name="线条">
              <a:extLst>
                <a:ext uri="{FF2B5EF4-FFF2-40B4-BE49-F238E27FC236}">
                  <a16:creationId xmlns:a16="http://schemas.microsoft.com/office/drawing/2014/main" id="{505AD861-EF87-C74A-B90D-0059335B005A}"/>
                </a:ext>
              </a:extLst>
            </p:cNvPr>
            <p:cNvSpPr/>
            <p:nvPr/>
          </p:nvSpPr>
          <p:spPr>
            <a:xfrm>
              <a:off x="1358899" y="5862335"/>
              <a:ext cx="820110" cy="820110"/>
            </a:xfrm>
            <a:prstGeom prst="line">
              <a:avLst/>
            </a:prstGeom>
            <a:ln w="25400">
              <a:solidFill>
                <a:srgbClr val="FFC000"/>
              </a:solidFill>
              <a:miter lim="400000"/>
              <a:tailEnd type="triangle"/>
            </a:ln>
          </p:spPr>
          <p:txBody>
            <a:bodyPr lIns="50800" tIns="50800" rIns="50800" bIns="50800" anchor="ctr"/>
            <a:lstStyle/>
            <a:p>
              <a:pPr>
                <a:defRPr sz="2200"/>
              </a:pPr>
              <a:endParaRPr/>
            </a:p>
          </p:txBody>
        </p:sp>
        <p:sp>
          <p:nvSpPr>
            <p:cNvPr id="36" name="线条">
              <a:extLst>
                <a:ext uri="{FF2B5EF4-FFF2-40B4-BE49-F238E27FC236}">
                  <a16:creationId xmlns:a16="http://schemas.microsoft.com/office/drawing/2014/main" id="{B993E332-F97A-234F-879B-3127791A1EBA}"/>
                </a:ext>
              </a:extLst>
            </p:cNvPr>
            <p:cNvSpPr/>
            <p:nvPr/>
          </p:nvSpPr>
          <p:spPr>
            <a:xfrm>
              <a:off x="1800415" y="5413913"/>
              <a:ext cx="820109" cy="820109"/>
            </a:xfrm>
            <a:prstGeom prst="line">
              <a:avLst/>
            </a:prstGeom>
            <a:ln w="25400">
              <a:solidFill>
                <a:srgbClr val="FFC000"/>
              </a:solidFill>
              <a:miter lim="400000"/>
              <a:tailEnd type="triangle"/>
            </a:ln>
          </p:spPr>
          <p:txBody>
            <a:bodyPr lIns="50800" tIns="50800" rIns="50800" bIns="50800" anchor="ctr"/>
            <a:lstStyle/>
            <a:p>
              <a:pPr>
                <a:defRPr sz="2200"/>
              </a:pPr>
              <a:endParaRPr/>
            </a:p>
          </p:txBody>
        </p:sp>
        <p:sp>
          <p:nvSpPr>
            <p:cNvPr id="37" name="线条">
              <a:extLst>
                <a:ext uri="{FF2B5EF4-FFF2-40B4-BE49-F238E27FC236}">
                  <a16:creationId xmlns:a16="http://schemas.microsoft.com/office/drawing/2014/main" id="{94FAF76E-E830-184D-A028-49DD64E21C2C}"/>
                </a:ext>
              </a:extLst>
            </p:cNvPr>
            <p:cNvSpPr/>
            <p:nvPr/>
          </p:nvSpPr>
          <p:spPr>
            <a:xfrm>
              <a:off x="945402" y="6301773"/>
              <a:ext cx="852338" cy="852338"/>
            </a:xfrm>
            <a:prstGeom prst="line">
              <a:avLst/>
            </a:prstGeom>
            <a:ln w="25400">
              <a:solidFill>
                <a:srgbClr val="FFC000"/>
              </a:solidFill>
              <a:miter lim="400000"/>
              <a:tailEnd type="triangle"/>
            </a:ln>
          </p:spPr>
          <p:txBody>
            <a:bodyPr lIns="50800" tIns="50800" rIns="50800" bIns="50800" anchor="ctr"/>
            <a:lstStyle/>
            <a:p>
              <a:pPr>
                <a:defRPr sz="2200"/>
              </a:pPr>
              <a:endParaRPr/>
            </a:p>
          </p:txBody>
        </p:sp>
        <p:sp>
          <p:nvSpPr>
            <p:cNvPr id="38" name="矩形">
              <a:extLst>
                <a:ext uri="{FF2B5EF4-FFF2-40B4-BE49-F238E27FC236}">
                  <a16:creationId xmlns:a16="http://schemas.microsoft.com/office/drawing/2014/main" id="{88CC5624-E799-974A-94FD-522C5671B415}"/>
                </a:ext>
              </a:extLst>
            </p:cNvPr>
            <p:cNvSpPr/>
            <p:nvPr/>
          </p:nvSpPr>
          <p:spPr>
            <a:xfrm>
              <a:off x="3718729" y="7247380"/>
              <a:ext cx="666623" cy="144365"/>
            </a:xfrm>
            <a:prstGeom prst="rect">
              <a:avLst/>
            </a:prstGeom>
            <a:solidFill>
              <a:srgbClr val="434343"/>
            </a:solidFill>
            <a:ln w="12700">
              <a:miter lim="400000"/>
            </a:ln>
          </p:spPr>
          <p:txBody>
            <a:bodyPr lIns="50800" tIns="50800" rIns="50800" bIns="50800" anchor="ctr"/>
            <a:lstStyle/>
            <a:p>
              <a:pPr>
                <a:defRPr sz="2200"/>
              </a:pPr>
              <a:endParaRPr/>
            </a:p>
          </p:txBody>
        </p:sp>
        <p:sp>
          <p:nvSpPr>
            <p:cNvPr id="39" name="矩形">
              <a:extLst>
                <a:ext uri="{FF2B5EF4-FFF2-40B4-BE49-F238E27FC236}">
                  <a16:creationId xmlns:a16="http://schemas.microsoft.com/office/drawing/2014/main" id="{81F61A5E-9D8C-4946-8DF7-6FBA586F1EC9}"/>
                </a:ext>
              </a:extLst>
            </p:cNvPr>
            <p:cNvSpPr/>
            <p:nvPr/>
          </p:nvSpPr>
          <p:spPr>
            <a:xfrm rot="16200000">
              <a:off x="3574153" y="7404558"/>
              <a:ext cx="409576" cy="131763"/>
            </a:xfrm>
            <a:prstGeom prst="rect">
              <a:avLst/>
            </a:prstGeom>
            <a:solidFill>
              <a:srgbClr val="434343"/>
            </a:solidFill>
            <a:ln w="12700">
              <a:miter lim="400000"/>
            </a:ln>
          </p:spPr>
          <p:txBody>
            <a:bodyPr lIns="50800" tIns="50800" rIns="50800" bIns="50800" anchor="ctr"/>
            <a:lstStyle/>
            <a:p>
              <a:pPr>
                <a:defRPr sz="2200"/>
              </a:pPr>
              <a:endParaRPr/>
            </a:p>
          </p:txBody>
        </p:sp>
        <p:sp>
          <p:nvSpPr>
            <p:cNvPr id="40" name="矩形">
              <a:extLst>
                <a:ext uri="{FF2B5EF4-FFF2-40B4-BE49-F238E27FC236}">
                  <a16:creationId xmlns:a16="http://schemas.microsoft.com/office/drawing/2014/main" id="{90BFAD85-821B-1F46-ACCB-3CA618CEABD6}"/>
                </a:ext>
              </a:extLst>
            </p:cNvPr>
            <p:cNvSpPr/>
            <p:nvPr/>
          </p:nvSpPr>
          <p:spPr>
            <a:xfrm>
              <a:off x="4697157" y="8225280"/>
              <a:ext cx="975735" cy="144365"/>
            </a:xfrm>
            <a:prstGeom prst="rect">
              <a:avLst/>
            </a:prstGeom>
            <a:solidFill>
              <a:srgbClr val="434343"/>
            </a:solidFill>
            <a:ln w="12700">
              <a:miter lim="400000"/>
            </a:ln>
          </p:spPr>
          <p:txBody>
            <a:bodyPr lIns="50800" tIns="50800" rIns="50800" bIns="50800" anchor="ctr"/>
            <a:lstStyle/>
            <a:p>
              <a:pPr>
                <a:defRPr sz="2200"/>
              </a:pPr>
              <a:endParaRPr/>
            </a:p>
          </p:txBody>
        </p:sp>
        <p:sp>
          <p:nvSpPr>
            <p:cNvPr id="41" name="线条">
              <a:extLst>
                <a:ext uri="{FF2B5EF4-FFF2-40B4-BE49-F238E27FC236}">
                  <a16:creationId xmlns:a16="http://schemas.microsoft.com/office/drawing/2014/main" id="{0CE11CF6-85AD-D84E-B92D-A3551D28E211}"/>
                </a:ext>
              </a:extLst>
            </p:cNvPr>
            <p:cNvSpPr/>
            <p:nvPr/>
          </p:nvSpPr>
          <p:spPr>
            <a:xfrm>
              <a:off x="4710627" y="7263275"/>
              <a:ext cx="948794" cy="948794"/>
            </a:xfrm>
            <a:prstGeom prst="line">
              <a:avLst/>
            </a:prstGeom>
            <a:ln w="38100">
              <a:solidFill>
                <a:srgbClr val="FFC000"/>
              </a:solidFill>
              <a:custDash>
                <a:ds d="200000" sp="200000"/>
              </a:custDash>
              <a:miter lim="400000"/>
            </a:ln>
          </p:spPr>
          <p:txBody>
            <a:bodyPr lIns="50800" tIns="50800" rIns="50800" bIns="50800" anchor="ctr"/>
            <a:lstStyle/>
            <a:p>
              <a:pPr>
                <a:defRPr sz="2200"/>
              </a:pPr>
              <a:endParaRPr/>
            </a:p>
          </p:txBody>
        </p:sp>
        <p:sp>
          <p:nvSpPr>
            <p:cNvPr id="42" name="线条">
              <a:extLst>
                <a:ext uri="{FF2B5EF4-FFF2-40B4-BE49-F238E27FC236}">
                  <a16:creationId xmlns:a16="http://schemas.microsoft.com/office/drawing/2014/main" id="{143A5565-4CA6-2247-AD7C-0B9FD4220F16}"/>
                </a:ext>
              </a:extLst>
            </p:cNvPr>
            <p:cNvSpPr/>
            <p:nvPr/>
          </p:nvSpPr>
          <p:spPr>
            <a:xfrm>
              <a:off x="2375895" y="7426826"/>
              <a:ext cx="948794" cy="948794"/>
            </a:xfrm>
            <a:prstGeom prst="line">
              <a:avLst/>
            </a:prstGeom>
            <a:ln w="38100">
              <a:solidFill>
                <a:srgbClr val="FFC000"/>
              </a:solidFill>
              <a:custDash>
                <a:ds d="200000" sp="200000"/>
              </a:custDash>
              <a:miter lim="400000"/>
            </a:ln>
          </p:spPr>
          <p:txBody>
            <a:bodyPr lIns="50800" tIns="50800" rIns="50800" bIns="50800" anchor="ctr"/>
            <a:lstStyle/>
            <a:p>
              <a:pPr>
                <a:defRPr sz="2200"/>
              </a:pPr>
              <a:endParaRPr/>
            </a:p>
          </p:txBody>
        </p:sp>
        <p:sp>
          <p:nvSpPr>
            <p:cNvPr id="43" name="矩形">
              <a:extLst>
                <a:ext uri="{FF2B5EF4-FFF2-40B4-BE49-F238E27FC236}">
                  <a16:creationId xmlns:a16="http://schemas.microsoft.com/office/drawing/2014/main" id="{C14F856D-4100-F34F-A6FD-3A5A37E20DD8}"/>
                </a:ext>
              </a:extLst>
            </p:cNvPr>
            <p:cNvSpPr/>
            <p:nvPr/>
          </p:nvSpPr>
          <p:spPr>
            <a:xfrm>
              <a:off x="2324324" y="8225280"/>
              <a:ext cx="829090" cy="144365"/>
            </a:xfrm>
            <a:prstGeom prst="rect">
              <a:avLst/>
            </a:prstGeom>
            <a:solidFill>
              <a:srgbClr val="434343"/>
            </a:solidFill>
            <a:ln w="12700">
              <a:miter lim="400000"/>
            </a:ln>
          </p:spPr>
          <p:txBody>
            <a:bodyPr lIns="50800" tIns="50800" rIns="50800" bIns="50800" anchor="ctr"/>
            <a:lstStyle/>
            <a:p>
              <a:pPr>
                <a:defRPr sz="2200"/>
              </a:pPr>
              <a:endParaRPr/>
            </a:p>
          </p:txBody>
        </p:sp>
      </p:grpSp>
      <p:pic>
        <p:nvPicPr>
          <p:cNvPr id="46" name="屏幕快照 2019-05-10 15.03.48.png" descr="屏幕快照 2019-05-10 15.03.48.png">
            <a:extLst>
              <a:ext uri="{FF2B5EF4-FFF2-40B4-BE49-F238E27FC236}">
                <a16:creationId xmlns:a16="http://schemas.microsoft.com/office/drawing/2014/main" id="{E34FDF66-911D-5340-8C30-094637146157}"/>
              </a:ext>
            </a:extLst>
          </p:cNvPr>
          <p:cNvPicPr>
            <a:picLocks noChangeAspect="1"/>
          </p:cNvPicPr>
          <p:nvPr/>
        </p:nvPicPr>
        <p:blipFill>
          <a:blip r:embed="rId3">
            <a:extLst/>
          </a:blip>
          <a:stretch>
            <a:fillRect/>
          </a:stretch>
        </p:blipFill>
        <p:spPr>
          <a:xfrm>
            <a:off x="6908265" y="3375433"/>
            <a:ext cx="3455878" cy="3036447"/>
          </a:xfrm>
          <a:prstGeom prst="rect">
            <a:avLst/>
          </a:prstGeom>
          <a:ln w="12700" cap="flat">
            <a:noFill/>
            <a:miter lim="400000"/>
          </a:ln>
          <a:effectLst/>
        </p:spPr>
      </p:pic>
    </p:spTree>
    <p:extLst>
      <p:ext uri="{BB962C8B-B14F-4D97-AF65-F5344CB8AC3E}">
        <p14:creationId xmlns:p14="http://schemas.microsoft.com/office/powerpoint/2010/main" val="1820925288"/>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2461986"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主要工作</a:t>
            </a:r>
          </a:p>
        </p:txBody>
      </p:sp>
      <p:sp>
        <p:nvSpPr>
          <p:cNvPr id="4" name="矩形 3">
            <a:extLst>
              <a:ext uri="{FF2B5EF4-FFF2-40B4-BE49-F238E27FC236}">
                <a16:creationId xmlns:a16="http://schemas.microsoft.com/office/drawing/2014/main" id="{808B78F3-885C-4D00-8446-3747365BA44C}"/>
              </a:ext>
            </a:extLst>
          </p:cNvPr>
          <p:cNvSpPr/>
          <p:nvPr/>
        </p:nvSpPr>
        <p:spPr>
          <a:xfrm>
            <a:off x="4278086" y="310243"/>
            <a:ext cx="7913914"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模型加载">
            <a:extLst>
              <a:ext uri="{FF2B5EF4-FFF2-40B4-BE49-F238E27FC236}">
                <a16:creationId xmlns:a16="http://schemas.microsoft.com/office/drawing/2014/main" id="{0ADFA46D-FC5A-F84F-BE12-4BB21C3F9B22}"/>
              </a:ext>
            </a:extLst>
          </p:cNvPr>
          <p:cNvSpPr txBox="1">
            <a:spLocks/>
          </p:cNvSpPr>
          <p:nvPr/>
        </p:nvSpPr>
        <p:spPr>
          <a:xfrm>
            <a:off x="424271" y="1043282"/>
            <a:ext cx="11099800" cy="513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Heiti SC Medium" pitchFamily="2" charset="-128"/>
                <a:ea typeface="Heiti SC Medium" pitchFamily="2" charset="-128"/>
              </a:rPr>
              <a:t>天空盒</a:t>
            </a:r>
          </a:p>
        </p:txBody>
      </p:sp>
      <p:sp>
        <p:nvSpPr>
          <p:cNvPr id="26" name="本系统使用Model I/O框架对.obj文件中的内容进行解析，解析得到该文件中所有顶点信息(Vertices)、纹理信息(Textures)、颜色信息(Colors)和材质信息(Material)，将这些信息进行存储，用于后续的渲染操作。加载步骤如图1-1所示。">
            <a:extLst>
              <a:ext uri="{FF2B5EF4-FFF2-40B4-BE49-F238E27FC236}">
                <a16:creationId xmlns:a16="http://schemas.microsoft.com/office/drawing/2014/main" id="{34BF55AF-9A23-F54F-AA28-83F158CF6441}"/>
              </a:ext>
            </a:extLst>
          </p:cNvPr>
          <p:cNvSpPr/>
          <p:nvPr/>
        </p:nvSpPr>
        <p:spPr>
          <a:xfrm>
            <a:off x="424271" y="1702904"/>
            <a:ext cx="11463884" cy="1355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indent="711200" algn="l">
              <a:spcBef>
                <a:spcPts val="1000"/>
              </a:spcBef>
              <a:defRPr sz="2800" b="0">
                <a:latin typeface="Songti SC Regular"/>
                <a:ea typeface="Songti SC Regular"/>
                <a:cs typeface="Songti SC Regular"/>
                <a:sym typeface="Songti SC Regular"/>
              </a:defRPr>
            </a:lvl1pPr>
          </a:lstStyle>
          <a:p>
            <a:pPr indent="0"/>
            <a:r>
              <a:rPr lang="zh-CN" altLang="en-US" sz="2400" dirty="0"/>
              <a:t>天空盒能够用于增强场景的效果，使得场景看起来更加的宏大。</a:t>
            </a:r>
          </a:p>
          <a:p>
            <a:pPr indent="0"/>
            <a:r>
              <a:rPr lang="zh-CN" altLang="en-US" sz="2400" dirty="0"/>
              <a:t>本系统可以通过加载立方体贴图作为天空盒，如左图所示。也可以通过自定义参数生成天空盒，如图右所示。</a:t>
            </a:r>
          </a:p>
        </p:txBody>
      </p:sp>
      <p:pic>
        <p:nvPicPr>
          <p:cNvPr id="23" name="屏幕快照 2019-05-10 16.21.28.png" descr="屏幕快照 2019-05-10 16.21.28.png">
            <a:extLst>
              <a:ext uri="{FF2B5EF4-FFF2-40B4-BE49-F238E27FC236}">
                <a16:creationId xmlns:a16="http://schemas.microsoft.com/office/drawing/2014/main" id="{CF4E9737-DFB4-B340-8E9E-34550B831E7B}"/>
              </a:ext>
            </a:extLst>
          </p:cNvPr>
          <p:cNvPicPr>
            <a:picLocks noChangeAspect="1"/>
          </p:cNvPicPr>
          <p:nvPr/>
        </p:nvPicPr>
        <p:blipFill>
          <a:blip r:embed="rId3">
            <a:extLst/>
          </a:blip>
          <a:stretch>
            <a:fillRect/>
          </a:stretch>
        </p:blipFill>
        <p:spPr>
          <a:xfrm>
            <a:off x="6582044" y="3425676"/>
            <a:ext cx="4301509" cy="2752490"/>
          </a:xfrm>
          <a:prstGeom prst="rect">
            <a:avLst/>
          </a:prstGeom>
          <a:ln w="12700" cap="flat">
            <a:noFill/>
            <a:miter lim="400000"/>
          </a:ln>
          <a:effectLst/>
        </p:spPr>
      </p:pic>
      <p:pic>
        <p:nvPicPr>
          <p:cNvPr id="24" name="屏幕快照 2019-05-10 16.21.03.png" descr="屏幕快照 2019-05-10 16.21.03.png">
            <a:extLst>
              <a:ext uri="{FF2B5EF4-FFF2-40B4-BE49-F238E27FC236}">
                <a16:creationId xmlns:a16="http://schemas.microsoft.com/office/drawing/2014/main" id="{0E6C54E6-5D40-474E-B3ED-FB6E44B32528}"/>
              </a:ext>
            </a:extLst>
          </p:cNvPr>
          <p:cNvPicPr>
            <a:picLocks noChangeAspect="1"/>
          </p:cNvPicPr>
          <p:nvPr/>
        </p:nvPicPr>
        <p:blipFill>
          <a:blip r:embed="rId4">
            <a:extLst/>
          </a:blip>
          <a:stretch>
            <a:fillRect/>
          </a:stretch>
        </p:blipFill>
        <p:spPr>
          <a:xfrm>
            <a:off x="1257300" y="3427338"/>
            <a:ext cx="4301509" cy="2750828"/>
          </a:xfrm>
          <a:prstGeom prst="rect">
            <a:avLst/>
          </a:prstGeom>
          <a:ln w="12700" cap="flat">
            <a:noFill/>
            <a:miter lim="400000"/>
          </a:ln>
          <a:effectLst/>
        </p:spPr>
      </p:pic>
    </p:spTree>
    <p:extLst>
      <p:ext uri="{BB962C8B-B14F-4D97-AF65-F5344CB8AC3E}">
        <p14:creationId xmlns:p14="http://schemas.microsoft.com/office/powerpoint/2010/main" val="533752666"/>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2461986"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主要工作</a:t>
            </a:r>
          </a:p>
        </p:txBody>
      </p:sp>
      <p:sp>
        <p:nvSpPr>
          <p:cNvPr id="4" name="矩形 3">
            <a:extLst>
              <a:ext uri="{FF2B5EF4-FFF2-40B4-BE49-F238E27FC236}">
                <a16:creationId xmlns:a16="http://schemas.microsoft.com/office/drawing/2014/main" id="{808B78F3-885C-4D00-8446-3747365BA44C}"/>
              </a:ext>
            </a:extLst>
          </p:cNvPr>
          <p:cNvSpPr/>
          <p:nvPr/>
        </p:nvSpPr>
        <p:spPr>
          <a:xfrm>
            <a:off x="4278086" y="310243"/>
            <a:ext cx="7913914"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模型加载">
            <a:extLst>
              <a:ext uri="{FF2B5EF4-FFF2-40B4-BE49-F238E27FC236}">
                <a16:creationId xmlns:a16="http://schemas.microsoft.com/office/drawing/2014/main" id="{0ADFA46D-FC5A-F84F-BE12-4BB21C3F9B22}"/>
              </a:ext>
            </a:extLst>
          </p:cNvPr>
          <p:cNvSpPr txBox="1">
            <a:spLocks/>
          </p:cNvSpPr>
          <p:nvPr/>
        </p:nvSpPr>
        <p:spPr>
          <a:xfrm>
            <a:off x="424271" y="1043282"/>
            <a:ext cx="11099800" cy="513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Heiti SC Medium" pitchFamily="2" charset="-128"/>
                <a:ea typeface="Heiti SC Medium" pitchFamily="2" charset="-128"/>
              </a:rPr>
              <a:t>地形生成</a:t>
            </a:r>
          </a:p>
        </p:txBody>
      </p:sp>
      <p:sp>
        <p:nvSpPr>
          <p:cNvPr id="26" name="本系统使用Model I/O框架对.obj文件中的内容进行解析，解析得到该文件中所有顶点信息(Vertices)、纹理信息(Textures)、颜色信息(Colors)和材质信息(Material)，将这些信息进行存储，用于后续的渲染操作。加载步骤如图1-1所示。">
            <a:extLst>
              <a:ext uri="{FF2B5EF4-FFF2-40B4-BE49-F238E27FC236}">
                <a16:creationId xmlns:a16="http://schemas.microsoft.com/office/drawing/2014/main" id="{34BF55AF-9A23-F54F-AA28-83F158CF6441}"/>
              </a:ext>
            </a:extLst>
          </p:cNvPr>
          <p:cNvSpPr/>
          <p:nvPr/>
        </p:nvSpPr>
        <p:spPr>
          <a:xfrm>
            <a:off x="424271" y="1702904"/>
            <a:ext cx="11463884" cy="1355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indent="711200" algn="l">
              <a:spcBef>
                <a:spcPts val="1000"/>
              </a:spcBef>
              <a:defRPr sz="2800" b="0">
                <a:latin typeface="Songti SC Regular"/>
                <a:ea typeface="Songti SC Regular"/>
                <a:cs typeface="Songti SC Regular"/>
                <a:sym typeface="Songti SC Regular"/>
              </a:defRPr>
            </a:lvl1pPr>
          </a:lstStyle>
          <a:p>
            <a:pPr indent="0"/>
            <a:r>
              <a:rPr lang="zh-CN" altLang="en-US" sz="2400" dirty="0"/>
              <a:t>本系统使用细分曲面技术，使用高度贴图生成地形。</a:t>
            </a:r>
            <a:endParaRPr lang="en-US" altLang="zh-CN" sz="2400" dirty="0"/>
          </a:p>
          <a:p>
            <a:pPr indent="0"/>
            <a:r>
              <a:rPr lang="zh-CN" altLang="en-US" sz="2400" dirty="0"/>
              <a:t>地形生成步骤如下所示：</a:t>
            </a:r>
          </a:p>
        </p:txBody>
      </p:sp>
      <p:pic>
        <p:nvPicPr>
          <p:cNvPr id="27" name="屏幕快照 2019-05-10 21.57.33.png" descr="屏幕快照 2019-05-10 21.57.33.png">
            <a:extLst>
              <a:ext uri="{FF2B5EF4-FFF2-40B4-BE49-F238E27FC236}">
                <a16:creationId xmlns:a16="http://schemas.microsoft.com/office/drawing/2014/main" id="{D203D544-0C51-DF49-A94A-196ECF8B8BFF}"/>
              </a:ext>
            </a:extLst>
          </p:cNvPr>
          <p:cNvPicPr>
            <a:picLocks noChangeAspect="1"/>
          </p:cNvPicPr>
          <p:nvPr/>
        </p:nvPicPr>
        <p:blipFill>
          <a:blip r:embed="rId3">
            <a:extLst/>
          </a:blip>
          <a:stretch>
            <a:fillRect/>
          </a:stretch>
        </p:blipFill>
        <p:spPr>
          <a:xfrm>
            <a:off x="4203517" y="3105011"/>
            <a:ext cx="3236379" cy="2820750"/>
          </a:xfrm>
          <a:prstGeom prst="rect">
            <a:avLst/>
          </a:prstGeom>
          <a:ln w="12700">
            <a:solidFill>
              <a:srgbClr val="F3F7F5"/>
            </a:solidFill>
            <a:miter lim="400000"/>
          </a:ln>
        </p:spPr>
      </p:pic>
      <p:pic>
        <p:nvPicPr>
          <p:cNvPr id="28" name="屏幕快照 2019-05-10 21.58.10.png" descr="屏幕快照 2019-05-10 21.58.10.png">
            <a:extLst>
              <a:ext uri="{FF2B5EF4-FFF2-40B4-BE49-F238E27FC236}">
                <a16:creationId xmlns:a16="http://schemas.microsoft.com/office/drawing/2014/main" id="{BAFCE8FF-1139-E34B-BCAA-9CC0CAE7BAB4}"/>
              </a:ext>
            </a:extLst>
          </p:cNvPr>
          <p:cNvPicPr>
            <a:picLocks noChangeAspect="1"/>
          </p:cNvPicPr>
          <p:nvPr/>
        </p:nvPicPr>
        <p:blipFill>
          <a:blip r:embed="rId4">
            <a:extLst/>
          </a:blip>
          <a:stretch>
            <a:fillRect/>
          </a:stretch>
        </p:blipFill>
        <p:spPr>
          <a:xfrm>
            <a:off x="8490820" y="3105011"/>
            <a:ext cx="3236380" cy="2820750"/>
          </a:xfrm>
          <a:prstGeom prst="rect">
            <a:avLst/>
          </a:prstGeom>
          <a:ln w="12700">
            <a:solidFill>
              <a:srgbClr val="F3F7F5"/>
            </a:solidFill>
            <a:miter lim="400000"/>
          </a:ln>
        </p:spPr>
      </p:pic>
      <p:pic>
        <p:nvPicPr>
          <p:cNvPr id="29" name="mountain.png" descr="mountain.png">
            <a:extLst>
              <a:ext uri="{FF2B5EF4-FFF2-40B4-BE49-F238E27FC236}">
                <a16:creationId xmlns:a16="http://schemas.microsoft.com/office/drawing/2014/main" id="{6A63EF63-959C-9948-A473-E42030C64B7D}"/>
              </a:ext>
            </a:extLst>
          </p:cNvPr>
          <p:cNvPicPr>
            <a:picLocks noChangeAspect="1"/>
          </p:cNvPicPr>
          <p:nvPr/>
        </p:nvPicPr>
        <p:blipFill>
          <a:blip r:embed="rId5">
            <a:extLst/>
          </a:blip>
          <a:stretch>
            <a:fillRect/>
          </a:stretch>
        </p:blipFill>
        <p:spPr>
          <a:xfrm>
            <a:off x="408092" y="3105011"/>
            <a:ext cx="2820750" cy="2820750"/>
          </a:xfrm>
          <a:prstGeom prst="rect">
            <a:avLst/>
          </a:prstGeom>
          <a:ln w="12700">
            <a:solidFill>
              <a:srgbClr val="F3F7F5"/>
            </a:solidFill>
            <a:miter lim="400000"/>
          </a:ln>
        </p:spPr>
      </p:pic>
      <p:sp>
        <p:nvSpPr>
          <p:cNvPr id="5" name="右箭头 4">
            <a:extLst>
              <a:ext uri="{FF2B5EF4-FFF2-40B4-BE49-F238E27FC236}">
                <a16:creationId xmlns:a16="http://schemas.microsoft.com/office/drawing/2014/main" id="{54D300CA-6240-5445-BC26-A62A053C4ADC}"/>
              </a:ext>
            </a:extLst>
          </p:cNvPr>
          <p:cNvSpPr/>
          <p:nvPr/>
        </p:nvSpPr>
        <p:spPr>
          <a:xfrm>
            <a:off x="3299433" y="4251466"/>
            <a:ext cx="833492" cy="389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右箭头 29">
            <a:extLst>
              <a:ext uri="{FF2B5EF4-FFF2-40B4-BE49-F238E27FC236}">
                <a16:creationId xmlns:a16="http://schemas.microsoft.com/office/drawing/2014/main" id="{9157B234-7BE9-2040-AC9A-18A0A711CB35}"/>
              </a:ext>
            </a:extLst>
          </p:cNvPr>
          <p:cNvSpPr/>
          <p:nvPr/>
        </p:nvSpPr>
        <p:spPr>
          <a:xfrm>
            <a:off x="7548612" y="4275706"/>
            <a:ext cx="833492" cy="389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63962764"/>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2461986"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主要工作</a:t>
            </a:r>
          </a:p>
        </p:txBody>
      </p:sp>
      <p:sp>
        <p:nvSpPr>
          <p:cNvPr id="4" name="矩形 3">
            <a:extLst>
              <a:ext uri="{FF2B5EF4-FFF2-40B4-BE49-F238E27FC236}">
                <a16:creationId xmlns:a16="http://schemas.microsoft.com/office/drawing/2014/main" id="{808B78F3-885C-4D00-8446-3747365BA44C}"/>
              </a:ext>
            </a:extLst>
          </p:cNvPr>
          <p:cNvSpPr/>
          <p:nvPr/>
        </p:nvSpPr>
        <p:spPr>
          <a:xfrm>
            <a:off x="4278086" y="310243"/>
            <a:ext cx="7913914"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模型加载">
            <a:extLst>
              <a:ext uri="{FF2B5EF4-FFF2-40B4-BE49-F238E27FC236}">
                <a16:creationId xmlns:a16="http://schemas.microsoft.com/office/drawing/2014/main" id="{0ADFA46D-FC5A-F84F-BE12-4BB21C3F9B22}"/>
              </a:ext>
            </a:extLst>
          </p:cNvPr>
          <p:cNvSpPr txBox="1">
            <a:spLocks/>
          </p:cNvSpPr>
          <p:nvPr/>
        </p:nvSpPr>
        <p:spPr>
          <a:xfrm>
            <a:off x="424271" y="1043282"/>
            <a:ext cx="11099800" cy="513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Heiti SC Medium" pitchFamily="2" charset="-128"/>
                <a:ea typeface="Heiti SC Medium" pitchFamily="2" charset="-128"/>
              </a:rPr>
              <a:t>正向渲染</a:t>
            </a:r>
          </a:p>
        </p:txBody>
      </p:sp>
      <p:sp>
        <p:nvSpPr>
          <p:cNvPr id="26" name="本系统使用Model I/O框架对.obj文件中的内容进行解析，解析得到该文件中所有顶点信息(Vertices)、纹理信息(Textures)、颜色信息(Colors)和材质信息(Material)，将这些信息进行存储，用于后续的渲染操作。加载步骤如图1-1所示。">
            <a:extLst>
              <a:ext uri="{FF2B5EF4-FFF2-40B4-BE49-F238E27FC236}">
                <a16:creationId xmlns:a16="http://schemas.microsoft.com/office/drawing/2014/main" id="{34BF55AF-9A23-F54F-AA28-83F158CF6441}"/>
              </a:ext>
            </a:extLst>
          </p:cNvPr>
          <p:cNvSpPr/>
          <p:nvPr/>
        </p:nvSpPr>
        <p:spPr>
          <a:xfrm>
            <a:off x="424271" y="1702904"/>
            <a:ext cx="11463884" cy="1355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indent="711200" algn="l">
              <a:spcBef>
                <a:spcPts val="1000"/>
              </a:spcBef>
              <a:defRPr sz="2800" b="0">
                <a:latin typeface="Songti SC Regular"/>
                <a:ea typeface="Songti SC Regular"/>
                <a:cs typeface="Songti SC Regular"/>
                <a:sym typeface="Songti SC Regular"/>
              </a:defRPr>
            </a:lvl1pPr>
          </a:lstStyle>
          <a:p>
            <a:pPr indent="0"/>
            <a:r>
              <a:rPr lang="zh-CN" altLang="en-US" sz="2400" dirty="0"/>
              <a:t>正向渲染是一种直接的渲染方式，顶点着色器将顶点的信息进行处理之后送到片元着色器，片元着色器根据顶点信息和光源信息逐片元计算出片元的颜色。</a:t>
            </a:r>
            <a:endParaRPr lang="en-US" altLang="zh-CN" sz="2400" dirty="0"/>
          </a:p>
          <a:p>
            <a:pPr indent="0"/>
            <a:r>
              <a:rPr lang="zh-CN" altLang="en-US" sz="2400" dirty="0"/>
              <a:t>正向渲染的步骤如下图所示。</a:t>
            </a:r>
          </a:p>
        </p:txBody>
      </p:sp>
      <p:sp>
        <p:nvSpPr>
          <p:cNvPr id="30" name="片元着色器">
            <a:extLst>
              <a:ext uri="{FF2B5EF4-FFF2-40B4-BE49-F238E27FC236}">
                <a16:creationId xmlns:a16="http://schemas.microsoft.com/office/drawing/2014/main" id="{5DC8B8D5-033B-CE45-BD0F-916022F91732}"/>
              </a:ext>
            </a:extLst>
          </p:cNvPr>
          <p:cNvSpPr/>
          <p:nvPr/>
        </p:nvSpPr>
        <p:spPr>
          <a:xfrm>
            <a:off x="5059023" y="4886201"/>
            <a:ext cx="2177754" cy="861319"/>
          </a:xfrm>
          <a:prstGeom prst="roundRect">
            <a:avLst>
              <a:gd name="adj" fmla="val 22117"/>
            </a:avLst>
          </a:prstGeom>
          <a:solidFill>
            <a:schemeClr val="accent5"/>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200"/>
            </a:lvl1pPr>
          </a:lstStyle>
          <a:p>
            <a:pPr algn="ctr"/>
            <a:r>
              <a:rPr dirty="0" err="1">
                <a:latin typeface="Heiti SC Medium" pitchFamily="2" charset="-128"/>
                <a:ea typeface="Heiti SC Medium" pitchFamily="2" charset="-128"/>
              </a:rPr>
              <a:t>片元着色器</a:t>
            </a:r>
            <a:endParaRPr dirty="0">
              <a:latin typeface="Heiti SC Medium" pitchFamily="2" charset="-128"/>
              <a:ea typeface="Heiti SC Medium" pitchFamily="2" charset="-128"/>
            </a:endParaRPr>
          </a:p>
        </p:txBody>
      </p:sp>
      <p:sp>
        <p:nvSpPr>
          <p:cNvPr id="31" name="顶点着色器">
            <a:extLst>
              <a:ext uri="{FF2B5EF4-FFF2-40B4-BE49-F238E27FC236}">
                <a16:creationId xmlns:a16="http://schemas.microsoft.com/office/drawing/2014/main" id="{F78C6BDC-DBF8-274E-9E37-3EB148407418}"/>
              </a:ext>
            </a:extLst>
          </p:cNvPr>
          <p:cNvSpPr/>
          <p:nvPr/>
        </p:nvSpPr>
        <p:spPr>
          <a:xfrm>
            <a:off x="1171219" y="4886201"/>
            <a:ext cx="2177753" cy="861319"/>
          </a:xfrm>
          <a:prstGeom prst="roundRect">
            <a:avLst>
              <a:gd name="adj" fmla="val 22117"/>
            </a:avLst>
          </a:prstGeom>
          <a:solidFill>
            <a:schemeClr val="accent5"/>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200"/>
            </a:lvl1pPr>
          </a:lstStyle>
          <a:p>
            <a:pPr algn="ctr"/>
            <a:r>
              <a:rPr dirty="0" err="1">
                <a:latin typeface="Heiti SC Medium" pitchFamily="2" charset="-128"/>
                <a:ea typeface="Heiti SC Medium" pitchFamily="2" charset="-128"/>
              </a:rPr>
              <a:t>顶点着色器</a:t>
            </a:r>
            <a:endParaRPr dirty="0">
              <a:latin typeface="Heiti SC Medium" pitchFamily="2" charset="-128"/>
              <a:ea typeface="Heiti SC Medium" pitchFamily="2" charset="-128"/>
            </a:endParaRPr>
          </a:p>
        </p:txBody>
      </p:sp>
      <p:sp>
        <p:nvSpPr>
          <p:cNvPr id="33" name="顶点信息">
            <a:extLst>
              <a:ext uri="{FF2B5EF4-FFF2-40B4-BE49-F238E27FC236}">
                <a16:creationId xmlns:a16="http://schemas.microsoft.com/office/drawing/2014/main" id="{11707982-98E7-B14D-AF39-4465D8178DE2}"/>
              </a:ext>
            </a:extLst>
          </p:cNvPr>
          <p:cNvSpPr txBox="1"/>
          <p:nvPr/>
        </p:nvSpPr>
        <p:spPr>
          <a:xfrm>
            <a:off x="3591994" y="4744657"/>
            <a:ext cx="1025922" cy="379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rPr dirty="0" err="1">
                <a:latin typeface="Heiti SC Medium" pitchFamily="2" charset="-128"/>
                <a:ea typeface="Heiti SC Medium" pitchFamily="2" charset="-128"/>
              </a:rPr>
              <a:t>顶点信息</a:t>
            </a:r>
            <a:endParaRPr dirty="0">
              <a:latin typeface="Heiti SC Medium" pitchFamily="2" charset="-128"/>
              <a:ea typeface="Heiti SC Medium" pitchFamily="2" charset="-128"/>
            </a:endParaRPr>
          </a:p>
        </p:txBody>
      </p:sp>
      <p:sp>
        <p:nvSpPr>
          <p:cNvPr id="35" name="光源信息">
            <a:extLst>
              <a:ext uri="{FF2B5EF4-FFF2-40B4-BE49-F238E27FC236}">
                <a16:creationId xmlns:a16="http://schemas.microsoft.com/office/drawing/2014/main" id="{ACD829B2-C35B-0248-8E8E-2CE142EADB4D}"/>
              </a:ext>
            </a:extLst>
          </p:cNvPr>
          <p:cNvSpPr/>
          <p:nvPr/>
        </p:nvSpPr>
        <p:spPr>
          <a:xfrm>
            <a:off x="5328223" y="3627461"/>
            <a:ext cx="1639352" cy="713571"/>
          </a:xfrm>
          <a:prstGeom prst="roundRect">
            <a:avLst>
              <a:gd name="adj" fmla="val 25641"/>
            </a:avLst>
          </a:prstGeom>
          <a:solidFill>
            <a:schemeClr val="accent5"/>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200"/>
            </a:lvl1pPr>
          </a:lstStyle>
          <a:p>
            <a:pPr algn="ctr"/>
            <a:r>
              <a:rPr dirty="0" err="1">
                <a:latin typeface="Heiti SC Medium" pitchFamily="2" charset="-128"/>
                <a:ea typeface="Heiti SC Medium" pitchFamily="2" charset="-128"/>
              </a:rPr>
              <a:t>光源信息</a:t>
            </a:r>
            <a:endParaRPr dirty="0">
              <a:latin typeface="Heiti SC Medium" pitchFamily="2" charset="-128"/>
              <a:ea typeface="Heiti SC Medium" pitchFamily="2" charset="-128"/>
            </a:endParaRPr>
          </a:p>
        </p:txBody>
      </p:sp>
      <p:sp>
        <p:nvSpPr>
          <p:cNvPr id="37" name="颜色">
            <a:extLst>
              <a:ext uri="{FF2B5EF4-FFF2-40B4-BE49-F238E27FC236}">
                <a16:creationId xmlns:a16="http://schemas.microsoft.com/office/drawing/2014/main" id="{D7131D49-465E-8C40-A79D-4A3A6B4D48F9}"/>
              </a:ext>
            </a:extLst>
          </p:cNvPr>
          <p:cNvSpPr/>
          <p:nvPr/>
        </p:nvSpPr>
        <p:spPr>
          <a:xfrm>
            <a:off x="8946828" y="4463705"/>
            <a:ext cx="1639352" cy="1619097"/>
          </a:xfrm>
          <a:custGeom>
            <a:avLst/>
            <a:gdLst/>
            <a:ahLst/>
            <a:cxnLst>
              <a:cxn ang="0">
                <a:pos x="wd2" y="hd2"/>
              </a:cxn>
              <a:cxn ang="5400000">
                <a:pos x="wd2" y="hd2"/>
              </a:cxn>
              <a:cxn ang="10800000">
                <a:pos x="wd2" y="hd2"/>
              </a:cxn>
              <a:cxn ang="16200000">
                <a:pos x="wd2" y="hd2"/>
              </a:cxn>
            </a:cxnLst>
            <a:rect l="0" t="0" r="r" b="b"/>
            <a:pathLst>
              <a:path w="20265" h="21541" extrusionOk="0">
                <a:moveTo>
                  <a:pt x="18778" y="6"/>
                </a:moveTo>
                <a:cubicBezTo>
                  <a:pt x="17680" y="134"/>
                  <a:pt x="17057" y="2145"/>
                  <a:pt x="17057" y="2145"/>
                </a:cubicBezTo>
                <a:cubicBezTo>
                  <a:pt x="16852" y="3359"/>
                  <a:pt x="15985" y="3890"/>
                  <a:pt x="15481" y="4101"/>
                </a:cubicBezTo>
                <a:cubicBezTo>
                  <a:pt x="14194" y="4297"/>
                  <a:pt x="13397" y="3507"/>
                  <a:pt x="13053" y="1869"/>
                </a:cubicBezTo>
                <a:cubicBezTo>
                  <a:pt x="12537" y="2880"/>
                  <a:pt x="11654" y="3375"/>
                  <a:pt x="10752" y="3375"/>
                </a:cubicBezTo>
                <a:cubicBezTo>
                  <a:pt x="10038" y="3375"/>
                  <a:pt x="9410" y="2981"/>
                  <a:pt x="9042" y="2385"/>
                </a:cubicBezTo>
                <a:cubicBezTo>
                  <a:pt x="9027" y="2364"/>
                  <a:pt x="9047" y="2392"/>
                  <a:pt x="9027" y="2365"/>
                </a:cubicBezTo>
                <a:cubicBezTo>
                  <a:pt x="8712" y="1939"/>
                  <a:pt x="8495" y="1267"/>
                  <a:pt x="8495" y="1267"/>
                </a:cubicBezTo>
                <a:cubicBezTo>
                  <a:pt x="8387" y="975"/>
                  <a:pt x="8079" y="832"/>
                  <a:pt x="7808" y="949"/>
                </a:cubicBezTo>
                <a:cubicBezTo>
                  <a:pt x="7536" y="1065"/>
                  <a:pt x="7403" y="1396"/>
                  <a:pt x="7512" y="1688"/>
                </a:cubicBezTo>
                <a:cubicBezTo>
                  <a:pt x="7512" y="1688"/>
                  <a:pt x="8063" y="2709"/>
                  <a:pt x="7926" y="3310"/>
                </a:cubicBezTo>
                <a:cubicBezTo>
                  <a:pt x="7837" y="3703"/>
                  <a:pt x="7904" y="4946"/>
                  <a:pt x="6218" y="5135"/>
                </a:cubicBezTo>
                <a:cubicBezTo>
                  <a:pt x="5752" y="5188"/>
                  <a:pt x="5327" y="4932"/>
                  <a:pt x="5018" y="4604"/>
                </a:cubicBezTo>
                <a:cubicBezTo>
                  <a:pt x="5009" y="4602"/>
                  <a:pt x="5000" y="4602"/>
                  <a:pt x="4991" y="4600"/>
                </a:cubicBezTo>
                <a:cubicBezTo>
                  <a:pt x="5214" y="6253"/>
                  <a:pt x="4846" y="7549"/>
                  <a:pt x="3835" y="8175"/>
                </a:cubicBezTo>
                <a:cubicBezTo>
                  <a:pt x="3057" y="8564"/>
                  <a:pt x="1662" y="8170"/>
                  <a:pt x="1662" y="8170"/>
                </a:cubicBezTo>
                <a:cubicBezTo>
                  <a:pt x="1662" y="8170"/>
                  <a:pt x="3252" y="9037"/>
                  <a:pt x="3447" y="9405"/>
                </a:cubicBezTo>
                <a:cubicBezTo>
                  <a:pt x="3642" y="9774"/>
                  <a:pt x="3739" y="10487"/>
                  <a:pt x="3611" y="11024"/>
                </a:cubicBezTo>
                <a:cubicBezTo>
                  <a:pt x="3469" y="11466"/>
                  <a:pt x="3110" y="11975"/>
                  <a:pt x="2194" y="11735"/>
                </a:cubicBezTo>
                <a:cubicBezTo>
                  <a:pt x="2194" y="11735"/>
                  <a:pt x="-293" y="11137"/>
                  <a:pt x="29" y="13686"/>
                </a:cubicBezTo>
                <a:cubicBezTo>
                  <a:pt x="29" y="13686"/>
                  <a:pt x="572" y="16056"/>
                  <a:pt x="2540" y="14422"/>
                </a:cubicBezTo>
                <a:cubicBezTo>
                  <a:pt x="3229" y="13850"/>
                  <a:pt x="3466" y="13680"/>
                  <a:pt x="3758" y="13817"/>
                </a:cubicBezTo>
                <a:cubicBezTo>
                  <a:pt x="4891" y="14598"/>
                  <a:pt x="5317" y="15680"/>
                  <a:pt x="4758" y="17390"/>
                </a:cubicBezTo>
                <a:cubicBezTo>
                  <a:pt x="7376" y="16540"/>
                  <a:pt x="8461" y="17351"/>
                  <a:pt x="8474" y="18455"/>
                </a:cubicBezTo>
                <a:cubicBezTo>
                  <a:pt x="8487" y="19560"/>
                  <a:pt x="8015" y="19973"/>
                  <a:pt x="8015" y="19973"/>
                </a:cubicBezTo>
                <a:cubicBezTo>
                  <a:pt x="7078" y="21279"/>
                  <a:pt x="8131" y="21539"/>
                  <a:pt x="8131" y="21539"/>
                </a:cubicBezTo>
                <a:cubicBezTo>
                  <a:pt x="8923" y="21597"/>
                  <a:pt x="8788" y="20282"/>
                  <a:pt x="8788" y="20282"/>
                </a:cubicBezTo>
                <a:cubicBezTo>
                  <a:pt x="8765" y="19731"/>
                  <a:pt x="8951" y="18719"/>
                  <a:pt x="9193" y="18402"/>
                </a:cubicBezTo>
                <a:cubicBezTo>
                  <a:pt x="9719" y="17713"/>
                  <a:pt x="12920" y="16968"/>
                  <a:pt x="13661" y="20186"/>
                </a:cubicBezTo>
                <a:cubicBezTo>
                  <a:pt x="13940" y="17526"/>
                  <a:pt x="16095" y="16040"/>
                  <a:pt x="16894" y="17208"/>
                </a:cubicBezTo>
                <a:cubicBezTo>
                  <a:pt x="17606" y="18250"/>
                  <a:pt x="17592" y="18779"/>
                  <a:pt x="18341" y="19048"/>
                </a:cubicBezTo>
                <a:cubicBezTo>
                  <a:pt x="18817" y="19219"/>
                  <a:pt x="19267" y="18578"/>
                  <a:pt x="19121" y="18094"/>
                </a:cubicBezTo>
                <a:cubicBezTo>
                  <a:pt x="18976" y="17610"/>
                  <a:pt x="18406" y="17609"/>
                  <a:pt x="17445" y="16640"/>
                </a:cubicBezTo>
                <a:cubicBezTo>
                  <a:pt x="16491" y="15680"/>
                  <a:pt x="17449" y="12361"/>
                  <a:pt x="18805" y="12812"/>
                </a:cubicBezTo>
                <a:cubicBezTo>
                  <a:pt x="19049" y="12893"/>
                  <a:pt x="19141" y="12986"/>
                  <a:pt x="19373" y="13014"/>
                </a:cubicBezTo>
                <a:cubicBezTo>
                  <a:pt x="19605" y="13043"/>
                  <a:pt x="19842" y="12954"/>
                  <a:pt x="19868" y="12752"/>
                </a:cubicBezTo>
                <a:cubicBezTo>
                  <a:pt x="19895" y="12550"/>
                  <a:pt x="19769" y="12416"/>
                  <a:pt x="19498" y="12345"/>
                </a:cubicBezTo>
                <a:cubicBezTo>
                  <a:pt x="19278" y="12287"/>
                  <a:pt x="19167" y="12369"/>
                  <a:pt x="18803" y="12220"/>
                </a:cubicBezTo>
                <a:cubicBezTo>
                  <a:pt x="17193" y="11564"/>
                  <a:pt x="17586" y="8705"/>
                  <a:pt x="19810" y="7865"/>
                </a:cubicBezTo>
                <a:cubicBezTo>
                  <a:pt x="17967" y="7771"/>
                  <a:pt x="16765" y="6843"/>
                  <a:pt x="16623" y="5495"/>
                </a:cubicBezTo>
                <a:cubicBezTo>
                  <a:pt x="16548" y="3927"/>
                  <a:pt x="18428" y="3479"/>
                  <a:pt x="18428" y="3479"/>
                </a:cubicBezTo>
                <a:cubicBezTo>
                  <a:pt x="21307" y="2438"/>
                  <a:pt x="19943" y="558"/>
                  <a:pt x="19943" y="558"/>
                </a:cubicBezTo>
                <a:cubicBezTo>
                  <a:pt x="19603" y="206"/>
                  <a:pt x="19290" y="41"/>
                  <a:pt x="19004" y="6"/>
                </a:cubicBezTo>
                <a:cubicBezTo>
                  <a:pt x="18927" y="-3"/>
                  <a:pt x="18851" y="-2"/>
                  <a:pt x="18778" y="6"/>
                </a:cubicBezTo>
                <a:close/>
              </a:path>
            </a:pathLst>
          </a:custGeom>
          <a:blipFill rotWithShape="1">
            <a:blip r:embed="rId3"/>
            <a:srcRect/>
            <a:stretch>
              <a:fillRect/>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200">
                <a:solidFill>
                  <a:srgbClr val="000000"/>
                </a:solidFill>
              </a:defRPr>
            </a:lvl1pPr>
          </a:lstStyle>
          <a:p>
            <a:pPr algn="ctr"/>
            <a:r>
              <a:rPr>
                <a:latin typeface="Heiti SC Medium" pitchFamily="2" charset="-128"/>
                <a:ea typeface="Heiti SC Medium" pitchFamily="2" charset="-128"/>
              </a:rPr>
              <a:t>颜色</a:t>
            </a:r>
          </a:p>
        </p:txBody>
      </p:sp>
      <p:sp>
        <p:nvSpPr>
          <p:cNvPr id="5" name="右箭头 4">
            <a:extLst>
              <a:ext uri="{FF2B5EF4-FFF2-40B4-BE49-F238E27FC236}">
                <a16:creationId xmlns:a16="http://schemas.microsoft.com/office/drawing/2014/main" id="{D71D9810-7B0C-C54B-8A2C-1DE8D70E5C12}"/>
              </a:ext>
            </a:extLst>
          </p:cNvPr>
          <p:cNvSpPr/>
          <p:nvPr/>
        </p:nvSpPr>
        <p:spPr>
          <a:xfrm>
            <a:off x="3477502" y="5124248"/>
            <a:ext cx="1452991" cy="2871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右箭头 37">
            <a:extLst>
              <a:ext uri="{FF2B5EF4-FFF2-40B4-BE49-F238E27FC236}">
                <a16:creationId xmlns:a16="http://schemas.microsoft.com/office/drawing/2014/main" id="{FAB83B3D-88F4-3E41-A120-761F807F2D15}"/>
              </a:ext>
            </a:extLst>
          </p:cNvPr>
          <p:cNvSpPr/>
          <p:nvPr/>
        </p:nvSpPr>
        <p:spPr>
          <a:xfrm>
            <a:off x="7365307" y="5155949"/>
            <a:ext cx="1452991" cy="2871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下箭头 5">
            <a:extLst>
              <a:ext uri="{FF2B5EF4-FFF2-40B4-BE49-F238E27FC236}">
                <a16:creationId xmlns:a16="http://schemas.microsoft.com/office/drawing/2014/main" id="{84FED615-1320-3049-9963-DF02D0D2D6B4}"/>
              </a:ext>
            </a:extLst>
          </p:cNvPr>
          <p:cNvSpPr/>
          <p:nvPr/>
        </p:nvSpPr>
        <p:spPr>
          <a:xfrm>
            <a:off x="6047965" y="4427312"/>
            <a:ext cx="199869" cy="4224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10345934"/>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2461986"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主要工作</a:t>
            </a:r>
          </a:p>
        </p:txBody>
      </p:sp>
      <p:sp>
        <p:nvSpPr>
          <p:cNvPr id="4" name="矩形 3">
            <a:extLst>
              <a:ext uri="{FF2B5EF4-FFF2-40B4-BE49-F238E27FC236}">
                <a16:creationId xmlns:a16="http://schemas.microsoft.com/office/drawing/2014/main" id="{808B78F3-885C-4D00-8446-3747365BA44C}"/>
              </a:ext>
            </a:extLst>
          </p:cNvPr>
          <p:cNvSpPr/>
          <p:nvPr/>
        </p:nvSpPr>
        <p:spPr>
          <a:xfrm>
            <a:off x="4278086" y="310243"/>
            <a:ext cx="7913914"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模型加载">
            <a:extLst>
              <a:ext uri="{FF2B5EF4-FFF2-40B4-BE49-F238E27FC236}">
                <a16:creationId xmlns:a16="http://schemas.microsoft.com/office/drawing/2014/main" id="{0ADFA46D-FC5A-F84F-BE12-4BB21C3F9B22}"/>
              </a:ext>
            </a:extLst>
          </p:cNvPr>
          <p:cNvSpPr txBox="1">
            <a:spLocks/>
          </p:cNvSpPr>
          <p:nvPr/>
        </p:nvSpPr>
        <p:spPr>
          <a:xfrm>
            <a:off x="424271" y="1043282"/>
            <a:ext cx="11099800" cy="513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Heiti SC Medium" pitchFamily="2" charset="-128"/>
                <a:ea typeface="Heiti SC Medium" pitchFamily="2" charset="-128"/>
              </a:rPr>
              <a:t>延迟渲染</a:t>
            </a:r>
          </a:p>
        </p:txBody>
      </p:sp>
      <p:sp>
        <p:nvSpPr>
          <p:cNvPr id="26" name="本系统使用Model I/O框架对.obj文件中的内容进行解析，解析得到该文件中所有顶点信息(Vertices)、纹理信息(Textures)、颜色信息(Colors)和材质信息(Material)，将这些信息进行存储，用于后续的渲染操作。加载步骤如图1-1所示。">
            <a:extLst>
              <a:ext uri="{FF2B5EF4-FFF2-40B4-BE49-F238E27FC236}">
                <a16:creationId xmlns:a16="http://schemas.microsoft.com/office/drawing/2014/main" id="{34BF55AF-9A23-F54F-AA28-83F158CF6441}"/>
              </a:ext>
            </a:extLst>
          </p:cNvPr>
          <p:cNvSpPr/>
          <p:nvPr/>
        </p:nvSpPr>
        <p:spPr>
          <a:xfrm>
            <a:off x="424270" y="1629226"/>
            <a:ext cx="11463884" cy="870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indent="711200" algn="l">
              <a:spcBef>
                <a:spcPts val="1000"/>
              </a:spcBef>
              <a:defRPr sz="2800" b="0">
                <a:latin typeface="Songti SC Regular"/>
                <a:ea typeface="Songti SC Regular"/>
                <a:cs typeface="Songti SC Regular"/>
                <a:sym typeface="Songti SC Regular"/>
              </a:defRPr>
            </a:lvl1pPr>
          </a:lstStyle>
          <a:p>
            <a:pPr indent="0"/>
            <a:r>
              <a:rPr lang="zh-CN" altLang="en-US" sz="2400" dirty="0"/>
              <a:t>延迟渲染就是用于多光照场景的渲染。延迟渲染分为两步进行，首先将场景中的顶点信息存储到纹理当中，之后再统一处理光源。</a:t>
            </a:r>
          </a:p>
        </p:txBody>
      </p:sp>
      <p:grpSp>
        <p:nvGrpSpPr>
          <p:cNvPr id="6" name="组合 5">
            <a:extLst>
              <a:ext uri="{FF2B5EF4-FFF2-40B4-BE49-F238E27FC236}">
                <a16:creationId xmlns:a16="http://schemas.microsoft.com/office/drawing/2014/main" id="{A082B8B5-549E-C84B-8675-E8DDA95BE5AE}"/>
              </a:ext>
            </a:extLst>
          </p:cNvPr>
          <p:cNvGrpSpPr/>
          <p:nvPr/>
        </p:nvGrpSpPr>
        <p:grpSpPr>
          <a:xfrm>
            <a:off x="963613" y="2525968"/>
            <a:ext cx="9530815" cy="1713982"/>
            <a:chOff x="279483" y="2654955"/>
            <a:chExt cx="9530815" cy="1713982"/>
          </a:xfrm>
        </p:grpSpPr>
        <p:sp>
          <p:nvSpPr>
            <p:cNvPr id="29" name="顶点着色器">
              <a:extLst>
                <a:ext uri="{FF2B5EF4-FFF2-40B4-BE49-F238E27FC236}">
                  <a16:creationId xmlns:a16="http://schemas.microsoft.com/office/drawing/2014/main" id="{AFDA35E8-E360-5D4C-8FA3-742C6644563A}"/>
                </a:ext>
              </a:extLst>
            </p:cNvPr>
            <p:cNvSpPr/>
            <p:nvPr/>
          </p:nvSpPr>
          <p:spPr>
            <a:xfrm>
              <a:off x="1526050" y="3114171"/>
              <a:ext cx="1811572" cy="753419"/>
            </a:xfrm>
            <a:prstGeom prst="roundRect">
              <a:avLst>
                <a:gd name="adj" fmla="val 22117"/>
              </a:avLst>
            </a:prstGeom>
            <a:solidFill>
              <a:schemeClr val="accent5"/>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800"/>
              </a:lvl1pPr>
            </a:lstStyle>
            <a:p>
              <a:pPr algn="ctr"/>
              <a:r>
                <a:rPr sz="2200" dirty="0" err="1">
                  <a:latin typeface="Heiti SC Medium" pitchFamily="2" charset="-128"/>
                  <a:ea typeface="Heiti SC Medium" pitchFamily="2" charset="-128"/>
                </a:rPr>
                <a:t>顶点着色器</a:t>
              </a:r>
              <a:endParaRPr sz="2200" dirty="0">
                <a:latin typeface="Heiti SC Medium" pitchFamily="2" charset="-128"/>
                <a:ea typeface="Heiti SC Medium" pitchFamily="2" charset="-128"/>
              </a:endParaRPr>
            </a:p>
          </p:txBody>
        </p:sp>
        <p:sp>
          <p:nvSpPr>
            <p:cNvPr id="31" name="顶点信息">
              <a:extLst>
                <a:ext uri="{FF2B5EF4-FFF2-40B4-BE49-F238E27FC236}">
                  <a16:creationId xmlns:a16="http://schemas.microsoft.com/office/drawing/2014/main" id="{7C71E5E4-2756-1140-8B0B-90F6B5364412}"/>
                </a:ext>
              </a:extLst>
            </p:cNvPr>
            <p:cNvSpPr txBox="1"/>
            <p:nvPr/>
          </p:nvSpPr>
          <p:spPr>
            <a:xfrm>
              <a:off x="3466780" y="2994199"/>
              <a:ext cx="1166449" cy="4554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800"/>
              </a:lvl1pPr>
            </a:lstStyle>
            <a:p>
              <a:r>
                <a:rPr dirty="0" err="1">
                  <a:latin typeface="Heiti SC Medium" pitchFamily="2" charset="-128"/>
                  <a:ea typeface="Heiti SC Medium" pitchFamily="2" charset="-128"/>
                </a:rPr>
                <a:t>顶点信息</a:t>
              </a:r>
              <a:endParaRPr dirty="0">
                <a:latin typeface="Heiti SC Medium" pitchFamily="2" charset="-128"/>
                <a:ea typeface="Heiti SC Medium" pitchFamily="2" charset="-128"/>
              </a:endParaRPr>
            </a:p>
          </p:txBody>
        </p:sp>
        <p:grpSp>
          <p:nvGrpSpPr>
            <p:cNvPr id="34" name="成组">
              <a:extLst>
                <a:ext uri="{FF2B5EF4-FFF2-40B4-BE49-F238E27FC236}">
                  <a16:creationId xmlns:a16="http://schemas.microsoft.com/office/drawing/2014/main" id="{3435A29E-776A-CB47-8002-CCA4D23B86A3}"/>
                </a:ext>
              </a:extLst>
            </p:cNvPr>
            <p:cNvGrpSpPr/>
            <p:nvPr/>
          </p:nvGrpSpPr>
          <p:grpSpPr>
            <a:xfrm>
              <a:off x="7998725" y="2654955"/>
              <a:ext cx="1811573" cy="1713982"/>
              <a:chOff x="0" y="0"/>
              <a:chExt cx="1811572" cy="1713980"/>
            </a:xfrm>
            <a:solidFill>
              <a:schemeClr val="accent5"/>
            </a:solidFill>
          </p:grpSpPr>
          <p:sp>
            <p:nvSpPr>
              <p:cNvPr id="36" name="圆角矩形">
                <a:extLst>
                  <a:ext uri="{FF2B5EF4-FFF2-40B4-BE49-F238E27FC236}">
                    <a16:creationId xmlns:a16="http://schemas.microsoft.com/office/drawing/2014/main" id="{8EE000EB-705B-C14B-9AFB-BF927DDF9C69}"/>
                  </a:ext>
                </a:extLst>
              </p:cNvPr>
              <p:cNvSpPr/>
              <p:nvPr/>
            </p:nvSpPr>
            <p:spPr>
              <a:xfrm>
                <a:off x="0" y="0"/>
                <a:ext cx="1811572" cy="1713980"/>
              </a:xfrm>
              <a:prstGeom prst="roundRect">
                <a:avLst>
                  <a:gd name="adj" fmla="val 11638"/>
                </a:avLst>
              </a:prstGeom>
              <a:grpFill/>
              <a:ln w="12700" cap="flat">
                <a:noFill/>
                <a:miter lim="400000"/>
              </a:ln>
              <a:effectLst/>
            </p:spPr>
            <p:txBody>
              <a:bodyPr wrap="square" lIns="50800" tIns="50800" rIns="50800" bIns="50800" numCol="1" anchor="ctr">
                <a:noAutofit/>
              </a:bodyPr>
              <a:lstStyle/>
              <a:p>
                <a:pPr algn="ctr">
                  <a:defRPr sz="2200"/>
                </a:pPr>
                <a:endParaRPr sz="2200" dirty="0">
                  <a:latin typeface="Heiti SC Medium" pitchFamily="2" charset="-128"/>
                  <a:ea typeface="Heiti SC Medium" pitchFamily="2" charset="-128"/>
                </a:endParaRPr>
              </a:p>
            </p:txBody>
          </p:sp>
          <p:sp>
            <p:nvSpPr>
              <p:cNvPr id="37" name="Gbuffer">
                <a:extLst>
                  <a:ext uri="{FF2B5EF4-FFF2-40B4-BE49-F238E27FC236}">
                    <a16:creationId xmlns:a16="http://schemas.microsoft.com/office/drawing/2014/main" id="{D97EF137-C6BA-7B4B-A1FD-203FB3651898}"/>
                  </a:ext>
                </a:extLst>
              </p:cNvPr>
              <p:cNvSpPr txBox="1"/>
              <p:nvPr/>
            </p:nvSpPr>
            <p:spPr>
              <a:xfrm>
                <a:off x="258317" y="109468"/>
                <a:ext cx="1255947" cy="4033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800"/>
                </a:lvl1pPr>
              </a:lstStyle>
              <a:p>
                <a:pPr algn="ctr"/>
                <a:r>
                  <a:rPr sz="2200" b="1" dirty="0" err="1">
                    <a:latin typeface="Heiti SC Medium" pitchFamily="2" charset="-128"/>
                    <a:ea typeface="Heiti SC Medium" pitchFamily="2" charset="-128"/>
                  </a:rPr>
                  <a:t>Gbuffer</a:t>
                </a:r>
                <a:endParaRPr sz="2200" b="1" dirty="0">
                  <a:latin typeface="Heiti SC Medium" pitchFamily="2" charset="-128"/>
                  <a:ea typeface="Heiti SC Medium" pitchFamily="2" charset="-128"/>
                </a:endParaRPr>
              </a:p>
            </p:txBody>
          </p:sp>
          <p:sp>
            <p:nvSpPr>
              <p:cNvPr id="38" name="位置">
                <a:extLst>
                  <a:ext uri="{FF2B5EF4-FFF2-40B4-BE49-F238E27FC236}">
                    <a16:creationId xmlns:a16="http://schemas.microsoft.com/office/drawing/2014/main" id="{9733C1F7-3289-4740-AD8E-688CFA672941}"/>
                  </a:ext>
                </a:extLst>
              </p:cNvPr>
              <p:cNvSpPr/>
              <p:nvPr/>
            </p:nvSpPr>
            <p:spPr>
              <a:xfrm>
                <a:off x="146960" y="670459"/>
                <a:ext cx="667539" cy="403301"/>
              </a:xfrm>
              <a:prstGeom prst="rect">
                <a:avLst/>
              </a:prstGeom>
              <a:solidFill>
                <a:schemeClr val="accent2">
                  <a:lumMod val="60000"/>
                  <a:lumOff val="40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600"/>
                </a:lvl1pPr>
              </a:lstStyle>
              <a:p>
                <a:pPr algn="ctr"/>
                <a:r>
                  <a:rPr sz="1800" dirty="0" err="1">
                    <a:latin typeface="Heiti SC Medium" pitchFamily="2" charset="-128"/>
                    <a:ea typeface="Heiti SC Medium" pitchFamily="2" charset="-128"/>
                  </a:rPr>
                  <a:t>位置</a:t>
                </a:r>
                <a:endParaRPr sz="1800" dirty="0">
                  <a:latin typeface="Heiti SC Medium" pitchFamily="2" charset="-128"/>
                  <a:ea typeface="Heiti SC Medium" pitchFamily="2" charset="-128"/>
                </a:endParaRPr>
              </a:p>
            </p:txBody>
          </p:sp>
          <p:sp>
            <p:nvSpPr>
              <p:cNvPr id="39" name="颜色">
                <a:extLst>
                  <a:ext uri="{FF2B5EF4-FFF2-40B4-BE49-F238E27FC236}">
                    <a16:creationId xmlns:a16="http://schemas.microsoft.com/office/drawing/2014/main" id="{274F7273-9EA5-DB44-BC28-88284664197C}"/>
                  </a:ext>
                </a:extLst>
              </p:cNvPr>
              <p:cNvSpPr/>
              <p:nvPr/>
            </p:nvSpPr>
            <p:spPr>
              <a:xfrm>
                <a:off x="933267" y="662337"/>
                <a:ext cx="667539" cy="403301"/>
              </a:xfrm>
              <a:prstGeom prst="rect">
                <a:avLst/>
              </a:prstGeom>
              <a:solidFill>
                <a:schemeClr val="accent2">
                  <a:lumMod val="60000"/>
                  <a:lumOff val="40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600"/>
                </a:lvl1pPr>
              </a:lstStyle>
              <a:p>
                <a:pPr algn="ctr"/>
                <a:r>
                  <a:rPr sz="1800" dirty="0" err="1">
                    <a:latin typeface="Heiti SC Medium" pitchFamily="2" charset="-128"/>
                    <a:ea typeface="Heiti SC Medium" pitchFamily="2" charset="-128"/>
                  </a:rPr>
                  <a:t>颜色</a:t>
                </a:r>
                <a:endParaRPr sz="1800" dirty="0">
                  <a:latin typeface="Heiti SC Medium" pitchFamily="2" charset="-128"/>
                  <a:ea typeface="Heiti SC Medium" pitchFamily="2" charset="-128"/>
                </a:endParaRPr>
              </a:p>
            </p:txBody>
          </p:sp>
          <p:sp>
            <p:nvSpPr>
              <p:cNvPr id="40" name="向量">
                <a:extLst>
                  <a:ext uri="{FF2B5EF4-FFF2-40B4-BE49-F238E27FC236}">
                    <a16:creationId xmlns:a16="http://schemas.microsoft.com/office/drawing/2014/main" id="{542969DB-4CBF-B44C-99E1-A56368C7A33A}"/>
                  </a:ext>
                </a:extLst>
              </p:cNvPr>
              <p:cNvSpPr/>
              <p:nvPr/>
            </p:nvSpPr>
            <p:spPr>
              <a:xfrm>
                <a:off x="516969" y="1183812"/>
                <a:ext cx="667538" cy="403302"/>
              </a:xfrm>
              <a:prstGeom prst="rect">
                <a:avLst/>
              </a:prstGeom>
              <a:solidFill>
                <a:schemeClr val="accent2">
                  <a:lumMod val="60000"/>
                  <a:lumOff val="40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600"/>
                </a:lvl1pPr>
              </a:lstStyle>
              <a:p>
                <a:pPr algn="ctr"/>
                <a:r>
                  <a:rPr sz="1800" dirty="0" err="1">
                    <a:latin typeface="Heiti SC Medium" pitchFamily="2" charset="-128"/>
                    <a:ea typeface="Heiti SC Medium" pitchFamily="2" charset="-128"/>
                  </a:rPr>
                  <a:t>向量</a:t>
                </a:r>
                <a:endParaRPr sz="1800" dirty="0">
                  <a:latin typeface="Heiti SC Medium" pitchFamily="2" charset="-128"/>
                  <a:ea typeface="Heiti SC Medium" pitchFamily="2" charset="-128"/>
                </a:endParaRPr>
              </a:p>
            </p:txBody>
          </p:sp>
        </p:grpSp>
        <p:sp>
          <p:nvSpPr>
            <p:cNvPr id="35" name="片元着色器">
              <a:extLst>
                <a:ext uri="{FF2B5EF4-FFF2-40B4-BE49-F238E27FC236}">
                  <a16:creationId xmlns:a16="http://schemas.microsoft.com/office/drawing/2014/main" id="{A9AD3B4B-A458-2D41-80B5-8A16265E53B1}"/>
                </a:ext>
              </a:extLst>
            </p:cNvPr>
            <p:cNvSpPr/>
            <p:nvPr/>
          </p:nvSpPr>
          <p:spPr>
            <a:xfrm>
              <a:off x="4762387" y="3114170"/>
              <a:ext cx="1811573" cy="753419"/>
            </a:xfrm>
            <a:prstGeom prst="roundRect">
              <a:avLst>
                <a:gd name="adj" fmla="val 22117"/>
              </a:avLst>
            </a:prstGeom>
            <a:solidFill>
              <a:schemeClr val="accent5"/>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800"/>
              </a:lvl1pPr>
            </a:lstStyle>
            <a:p>
              <a:pPr algn="ctr"/>
              <a:r>
                <a:rPr sz="2200" dirty="0" err="1">
                  <a:latin typeface="Heiti SC Medium" pitchFamily="2" charset="-128"/>
                  <a:ea typeface="Heiti SC Medium" pitchFamily="2" charset="-128"/>
                </a:rPr>
                <a:t>片元着色器</a:t>
              </a:r>
              <a:endParaRPr sz="2200" dirty="0">
                <a:latin typeface="Heiti SC Medium" pitchFamily="2" charset="-128"/>
                <a:ea typeface="Heiti SC Medium" pitchFamily="2" charset="-128"/>
              </a:endParaRPr>
            </a:p>
          </p:txBody>
        </p:sp>
        <p:sp>
          <p:nvSpPr>
            <p:cNvPr id="5" name="右箭头 4">
              <a:extLst>
                <a:ext uri="{FF2B5EF4-FFF2-40B4-BE49-F238E27FC236}">
                  <a16:creationId xmlns:a16="http://schemas.microsoft.com/office/drawing/2014/main" id="{8C6722E7-9042-924E-AE03-3EEBBFAF23FE}"/>
                </a:ext>
              </a:extLst>
            </p:cNvPr>
            <p:cNvSpPr/>
            <p:nvPr/>
          </p:nvSpPr>
          <p:spPr>
            <a:xfrm>
              <a:off x="3466780" y="3354141"/>
              <a:ext cx="1166449" cy="273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右箭头 41">
              <a:extLst>
                <a:ext uri="{FF2B5EF4-FFF2-40B4-BE49-F238E27FC236}">
                  <a16:creationId xmlns:a16="http://schemas.microsoft.com/office/drawing/2014/main" id="{C9547419-6F95-6446-8619-327DC80EEB61}"/>
                </a:ext>
              </a:extLst>
            </p:cNvPr>
            <p:cNvSpPr/>
            <p:nvPr/>
          </p:nvSpPr>
          <p:spPr>
            <a:xfrm>
              <a:off x="6705587" y="3317293"/>
              <a:ext cx="1166449" cy="273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本系统使用Model I/O框架对.obj文件中的内容进行解析，解析得到该文件中所有顶点信息(Vertices)、纹理信息(Textures)、颜色信息(Colors)和材质信息(Material)，将这些信息进行存储，用于后续的渲染操作。加载步骤如图1-1所示。">
              <a:extLst>
                <a:ext uri="{FF2B5EF4-FFF2-40B4-BE49-F238E27FC236}">
                  <a16:creationId xmlns:a16="http://schemas.microsoft.com/office/drawing/2014/main" id="{BB619E6D-1DCF-8E4D-9207-C7DD8FB420C9}"/>
                </a:ext>
              </a:extLst>
            </p:cNvPr>
            <p:cNvSpPr/>
            <p:nvPr/>
          </p:nvSpPr>
          <p:spPr>
            <a:xfrm>
              <a:off x="279483" y="3248167"/>
              <a:ext cx="1068370" cy="411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indent="711200" algn="l">
                <a:spcBef>
                  <a:spcPts val="1000"/>
                </a:spcBef>
                <a:defRPr sz="2800" b="0">
                  <a:latin typeface="Songti SC Regular"/>
                  <a:ea typeface="Songti SC Regular"/>
                  <a:cs typeface="Songti SC Regular"/>
                  <a:sym typeface="Songti SC Regular"/>
                </a:defRPr>
              </a:lvl1pPr>
            </a:lstStyle>
            <a:p>
              <a:pPr indent="0"/>
              <a:r>
                <a:rPr lang="zh-CN" altLang="en-US" sz="2400" dirty="0"/>
                <a:t>步骤一：</a:t>
              </a:r>
            </a:p>
          </p:txBody>
        </p:sp>
      </p:grpSp>
      <p:grpSp>
        <p:nvGrpSpPr>
          <p:cNvPr id="7" name="组合 6">
            <a:extLst>
              <a:ext uri="{FF2B5EF4-FFF2-40B4-BE49-F238E27FC236}">
                <a16:creationId xmlns:a16="http://schemas.microsoft.com/office/drawing/2014/main" id="{97F69E9B-7141-3342-B9F8-A2A88B62252D}"/>
              </a:ext>
            </a:extLst>
          </p:cNvPr>
          <p:cNvGrpSpPr/>
          <p:nvPr/>
        </p:nvGrpSpPr>
        <p:grpSpPr>
          <a:xfrm>
            <a:off x="963613" y="4433951"/>
            <a:ext cx="10098083" cy="2179475"/>
            <a:chOff x="239266" y="4203579"/>
            <a:chExt cx="10098083" cy="2179475"/>
          </a:xfrm>
        </p:grpSpPr>
        <p:sp>
          <p:nvSpPr>
            <p:cNvPr id="46" name="光源信息">
              <a:extLst>
                <a:ext uri="{FF2B5EF4-FFF2-40B4-BE49-F238E27FC236}">
                  <a16:creationId xmlns:a16="http://schemas.microsoft.com/office/drawing/2014/main" id="{EACBBF22-80F4-4C47-9421-194454C4DBB3}"/>
                </a:ext>
              </a:extLst>
            </p:cNvPr>
            <p:cNvSpPr/>
            <p:nvPr/>
          </p:nvSpPr>
          <p:spPr>
            <a:xfrm>
              <a:off x="4857703" y="4203579"/>
              <a:ext cx="1569745" cy="640157"/>
            </a:xfrm>
            <a:prstGeom prst="roundRect">
              <a:avLst>
                <a:gd name="adj" fmla="val 25641"/>
              </a:avLst>
            </a:prstGeom>
            <a:solidFill>
              <a:schemeClr val="accent5"/>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200"/>
              </a:lvl1pPr>
            </a:lstStyle>
            <a:p>
              <a:pPr algn="ctr"/>
              <a:r>
                <a:rPr dirty="0" err="1">
                  <a:latin typeface="Heiti SC Medium" pitchFamily="2" charset="-128"/>
                  <a:ea typeface="Heiti SC Medium" pitchFamily="2" charset="-128"/>
                </a:rPr>
                <a:t>光源信息</a:t>
              </a:r>
              <a:endParaRPr dirty="0">
                <a:latin typeface="Heiti SC Medium" pitchFamily="2" charset="-128"/>
                <a:ea typeface="Heiti SC Medium" pitchFamily="2" charset="-128"/>
              </a:endParaRPr>
            </a:p>
          </p:txBody>
        </p:sp>
        <p:sp>
          <p:nvSpPr>
            <p:cNvPr id="50" name="片元着色器">
              <a:extLst>
                <a:ext uri="{FF2B5EF4-FFF2-40B4-BE49-F238E27FC236}">
                  <a16:creationId xmlns:a16="http://schemas.microsoft.com/office/drawing/2014/main" id="{F4778588-5B9C-A142-B7E4-3811767E2531}"/>
                </a:ext>
              </a:extLst>
            </p:cNvPr>
            <p:cNvSpPr/>
            <p:nvPr/>
          </p:nvSpPr>
          <p:spPr>
            <a:xfrm>
              <a:off x="4736790" y="5111175"/>
              <a:ext cx="1811573" cy="753419"/>
            </a:xfrm>
            <a:prstGeom prst="roundRect">
              <a:avLst>
                <a:gd name="adj" fmla="val 22117"/>
              </a:avLst>
            </a:prstGeom>
            <a:solidFill>
              <a:schemeClr val="accent5"/>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800"/>
              </a:lvl1pPr>
            </a:lstStyle>
            <a:p>
              <a:pPr algn="ctr"/>
              <a:r>
                <a:rPr sz="2200" dirty="0" err="1">
                  <a:latin typeface="Heiti SC Medium" pitchFamily="2" charset="-128"/>
                  <a:ea typeface="Heiti SC Medium" pitchFamily="2" charset="-128"/>
                </a:rPr>
                <a:t>片元着色器</a:t>
              </a:r>
              <a:endParaRPr sz="2200" dirty="0">
                <a:latin typeface="Heiti SC Medium" pitchFamily="2" charset="-128"/>
                <a:ea typeface="Heiti SC Medium" pitchFamily="2" charset="-128"/>
              </a:endParaRPr>
            </a:p>
          </p:txBody>
        </p:sp>
        <p:grpSp>
          <p:nvGrpSpPr>
            <p:cNvPr id="51" name="成组">
              <a:extLst>
                <a:ext uri="{FF2B5EF4-FFF2-40B4-BE49-F238E27FC236}">
                  <a16:creationId xmlns:a16="http://schemas.microsoft.com/office/drawing/2014/main" id="{5C6D9D32-6BC1-324F-BEB7-63F5E8B7047E}"/>
                </a:ext>
              </a:extLst>
            </p:cNvPr>
            <p:cNvGrpSpPr/>
            <p:nvPr/>
          </p:nvGrpSpPr>
          <p:grpSpPr>
            <a:xfrm>
              <a:off x="1495436" y="4635254"/>
              <a:ext cx="1747487" cy="1644694"/>
              <a:chOff x="0" y="0"/>
              <a:chExt cx="1811572" cy="1713980"/>
            </a:xfrm>
            <a:solidFill>
              <a:schemeClr val="accent5"/>
            </a:solidFill>
          </p:grpSpPr>
          <p:sp>
            <p:nvSpPr>
              <p:cNvPr id="52" name="圆角矩形">
                <a:extLst>
                  <a:ext uri="{FF2B5EF4-FFF2-40B4-BE49-F238E27FC236}">
                    <a16:creationId xmlns:a16="http://schemas.microsoft.com/office/drawing/2014/main" id="{D3617CD1-8C43-E345-80A1-B67DF5C58968}"/>
                  </a:ext>
                </a:extLst>
              </p:cNvPr>
              <p:cNvSpPr/>
              <p:nvPr/>
            </p:nvSpPr>
            <p:spPr>
              <a:xfrm>
                <a:off x="0" y="0"/>
                <a:ext cx="1811572" cy="1713980"/>
              </a:xfrm>
              <a:prstGeom prst="roundRect">
                <a:avLst>
                  <a:gd name="adj" fmla="val 11638"/>
                </a:avLst>
              </a:prstGeom>
              <a:grpFill/>
              <a:ln w="12700" cap="flat">
                <a:noFill/>
                <a:miter lim="400000"/>
              </a:ln>
              <a:effectLst/>
            </p:spPr>
            <p:txBody>
              <a:bodyPr wrap="square" lIns="50800" tIns="50800" rIns="50800" bIns="50800" numCol="1" anchor="ctr">
                <a:noAutofit/>
              </a:bodyPr>
              <a:lstStyle/>
              <a:p>
                <a:pPr algn="ctr">
                  <a:defRPr sz="2200"/>
                </a:pPr>
                <a:endParaRPr sz="2200" dirty="0">
                  <a:latin typeface="Heiti SC Medium" pitchFamily="2" charset="-128"/>
                  <a:ea typeface="Heiti SC Medium" pitchFamily="2" charset="-128"/>
                </a:endParaRPr>
              </a:p>
            </p:txBody>
          </p:sp>
          <p:sp>
            <p:nvSpPr>
              <p:cNvPr id="53" name="Gbuffer">
                <a:extLst>
                  <a:ext uri="{FF2B5EF4-FFF2-40B4-BE49-F238E27FC236}">
                    <a16:creationId xmlns:a16="http://schemas.microsoft.com/office/drawing/2014/main" id="{6D29E170-ED44-214C-943D-672161845173}"/>
                  </a:ext>
                </a:extLst>
              </p:cNvPr>
              <p:cNvSpPr txBox="1"/>
              <p:nvPr/>
            </p:nvSpPr>
            <p:spPr>
              <a:xfrm>
                <a:off x="258317" y="109468"/>
                <a:ext cx="1255947" cy="4033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800"/>
                </a:lvl1pPr>
              </a:lstStyle>
              <a:p>
                <a:pPr algn="ctr"/>
                <a:r>
                  <a:rPr sz="2200" b="1" dirty="0" err="1">
                    <a:latin typeface="Heiti SC Medium" pitchFamily="2" charset="-128"/>
                    <a:ea typeface="Heiti SC Medium" pitchFamily="2" charset="-128"/>
                  </a:rPr>
                  <a:t>Gbuffer</a:t>
                </a:r>
                <a:endParaRPr sz="2200" b="1" dirty="0">
                  <a:latin typeface="Heiti SC Medium" pitchFamily="2" charset="-128"/>
                  <a:ea typeface="Heiti SC Medium" pitchFamily="2" charset="-128"/>
                </a:endParaRPr>
              </a:p>
            </p:txBody>
          </p:sp>
          <p:sp>
            <p:nvSpPr>
              <p:cNvPr id="54" name="位置">
                <a:extLst>
                  <a:ext uri="{FF2B5EF4-FFF2-40B4-BE49-F238E27FC236}">
                    <a16:creationId xmlns:a16="http://schemas.microsoft.com/office/drawing/2014/main" id="{3CFD94FF-50A5-B04C-BDBB-1C009C1952D5}"/>
                  </a:ext>
                </a:extLst>
              </p:cNvPr>
              <p:cNvSpPr/>
              <p:nvPr/>
            </p:nvSpPr>
            <p:spPr>
              <a:xfrm>
                <a:off x="146960" y="670459"/>
                <a:ext cx="667539" cy="403301"/>
              </a:xfrm>
              <a:prstGeom prst="rect">
                <a:avLst/>
              </a:prstGeom>
              <a:solidFill>
                <a:schemeClr val="accent2">
                  <a:lumMod val="60000"/>
                  <a:lumOff val="40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600"/>
                </a:lvl1pPr>
              </a:lstStyle>
              <a:p>
                <a:pPr algn="ctr"/>
                <a:r>
                  <a:rPr sz="1800" dirty="0" err="1">
                    <a:latin typeface="Heiti SC Medium" pitchFamily="2" charset="-128"/>
                    <a:ea typeface="Heiti SC Medium" pitchFamily="2" charset="-128"/>
                  </a:rPr>
                  <a:t>位置</a:t>
                </a:r>
                <a:endParaRPr sz="1800" dirty="0">
                  <a:latin typeface="Heiti SC Medium" pitchFamily="2" charset="-128"/>
                  <a:ea typeface="Heiti SC Medium" pitchFamily="2" charset="-128"/>
                </a:endParaRPr>
              </a:p>
            </p:txBody>
          </p:sp>
          <p:sp>
            <p:nvSpPr>
              <p:cNvPr id="55" name="颜色">
                <a:extLst>
                  <a:ext uri="{FF2B5EF4-FFF2-40B4-BE49-F238E27FC236}">
                    <a16:creationId xmlns:a16="http://schemas.microsoft.com/office/drawing/2014/main" id="{8DF42DD1-E469-E54B-B876-864CE008700B}"/>
                  </a:ext>
                </a:extLst>
              </p:cNvPr>
              <p:cNvSpPr/>
              <p:nvPr/>
            </p:nvSpPr>
            <p:spPr>
              <a:xfrm>
                <a:off x="933267" y="662337"/>
                <a:ext cx="667539" cy="403301"/>
              </a:xfrm>
              <a:prstGeom prst="rect">
                <a:avLst/>
              </a:prstGeom>
              <a:solidFill>
                <a:schemeClr val="accent2">
                  <a:lumMod val="60000"/>
                  <a:lumOff val="40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600"/>
                </a:lvl1pPr>
              </a:lstStyle>
              <a:p>
                <a:pPr algn="ctr"/>
                <a:r>
                  <a:rPr sz="1800" dirty="0" err="1">
                    <a:latin typeface="Heiti SC Medium" pitchFamily="2" charset="-128"/>
                    <a:ea typeface="Heiti SC Medium" pitchFamily="2" charset="-128"/>
                  </a:rPr>
                  <a:t>颜色</a:t>
                </a:r>
                <a:endParaRPr sz="1800" dirty="0">
                  <a:latin typeface="Heiti SC Medium" pitchFamily="2" charset="-128"/>
                  <a:ea typeface="Heiti SC Medium" pitchFamily="2" charset="-128"/>
                </a:endParaRPr>
              </a:p>
            </p:txBody>
          </p:sp>
          <p:sp>
            <p:nvSpPr>
              <p:cNvPr id="56" name="向量">
                <a:extLst>
                  <a:ext uri="{FF2B5EF4-FFF2-40B4-BE49-F238E27FC236}">
                    <a16:creationId xmlns:a16="http://schemas.microsoft.com/office/drawing/2014/main" id="{F7B8BE9E-6B31-3643-9A99-76061F5AA570}"/>
                  </a:ext>
                </a:extLst>
              </p:cNvPr>
              <p:cNvSpPr/>
              <p:nvPr/>
            </p:nvSpPr>
            <p:spPr>
              <a:xfrm>
                <a:off x="516969" y="1183812"/>
                <a:ext cx="667538" cy="403302"/>
              </a:xfrm>
              <a:prstGeom prst="rect">
                <a:avLst/>
              </a:prstGeom>
              <a:solidFill>
                <a:schemeClr val="accent2">
                  <a:lumMod val="60000"/>
                  <a:lumOff val="40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600"/>
                </a:lvl1pPr>
              </a:lstStyle>
              <a:p>
                <a:pPr algn="ctr"/>
                <a:r>
                  <a:rPr sz="1800" dirty="0" err="1">
                    <a:latin typeface="Heiti SC Medium" pitchFamily="2" charset="-128"/>
                    <a:ea typeface="Heiti SC Medium" pitchFamily="2" charset="-128"/>
                  </a:rPr>
                  <a:t>向量</a:t>
                </a:r>
                <a:endParaRPr sz="1800" dirty="0">
                  <a:latin typeface="Heiti SC Medium" pitchFamily="2" charset="-128"/>
                  <a:ea typeface="Heiti SC Medium" pitchFamily="2" charset="-128"/>
                </a:endParaRPr>
              </a:p>
            </p:txBody>
          </p:sp>
        </p:grpSp>
        <p:sp>
          <p:nvSpPr>
            <p:cNvPr id="58" name="本系统使用Model I/O框架对.obj文件中的内容进行解析，解析得到该文件中所有顶点信息(Vertices)、纹理信息(Textures)、颜色信息(Colors)和材质信息(Material)，将这些信息进行存储，用于后续的渲染操作。加载步骤如图1-1所示。">
              <a:extLst>
                <a:ext uri="{FF2B5EF4-FFF2-40B4-BE49-F238E27FC236}">
                  <a16:creationId xmlns:a16="http://schemas.microsoft.com/office/drawing/2014/main" id="{9B13593C-EB9C-D34A-8584-F7ED1F995E62}"/>
                </a:ext>
              </a:extLst>
            </p:cNvPr>
            <p:cNvSpPr/>
            <p:nvPr/>
          </p:nvSpPr>
          <p:spPr>
            <a:xfrm>
              <a:off x="239266" y="5117386"/>
              <a:ext cx="1068370" cy="411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indent="711200" algn="l">
                <a:spcBef>
                  <a:spcPts val="1000"/>
                </a:spcBef>
                <a:defRPr sz="2800" b="0">
                  <a:latin typeface="Songti SC Regular"/>
                  <a:ea typeface="Songti SC Regular"/>
                  <a:cs typeface="Songti SC Regular"/>
                  <a:sym typeface="Songti SC Regular"/>
                </a:defRPr>
              </a:lvl1pPr>
            </a:lstStyle>
            <a:p>
              <a:pPr indent="0"/>
              <a:r>
                <a:rPr lang="zh-CN" altLang="en-US" sz="2400" dirty="0"/>
                <a:t>步骤二：</a:t>
              </a:r>
            </a:p>
          </p:txBody>
        </p:sp>
        <p:sp>
          <p:nvSpPr>
            <p:cNvPr id="59" name="右箭头 58">
              <a:extLst>
                <a:ext uri="{FF2B5EF4-FFF2-40B4-BE49-F238E27FC236}">
                  <a16:creationId xmlns:a16="http://schemas.microsoft.com/office/drawing/2014/main" id="{237FD3CC-516E-7B45-B86F-FD106D5B9339}"/>
                </a:ext>
              </a:extLst>
            </p:cNvPr>
            <p:cNvSpPr/>
            <p:nvPr/>
          </p:nvSpPr>
          <p:spPr>
            <a:xfrm>
              <a:off x="3406632" y="5335368"/>
              <a:ext cx="1166449" cy="273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下箭头 59">
              <a:extLst>
                <a:ext uri="{FF2B5EF4-FFF2-40B4-BE49-F238E27FC236}">
                  <a16:creationId xmlns:a16="http://schemas.microsoft.com/office/drawing/2014/main" id="{1825EE93-57A2-8240-89A1-C01FC573163F}"/>
                </a:ext>
              </a:extLst>
            </p:cNvPr>
            <p:cNvSpPr/>
            <p:nvPr/>
          </p:nvSpPr>
          <p:spPr>
            <a:xfrm>
              <a:off x="5518296" y="4877243"/>
              <a:ext cx="237928" cy="233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右箭头 60">
              <a:extLst>
                <a:ext uri="{FF2B5EF4-FFF2-40B4-BE49-F238E27FC236}">
                  <a16:creationId xmlns:a16="http://schemas.microsoft.com/office/drawing/2014/main" id="{FB241A33-6D90-6844-9F10-667C29028304}"/>
                </a:ext>
              </a:extLst>
            </p:cNvPr>
            <p:cNvSpPr/>
            <p:nvPr/>
          </p:nvSpPr>
          <p:spPr>
            <a:xfrm>
              <a:off x="6705587" y="5369363"/>
              <a:ext cx="1166449" cy="273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2" name="图像" descr="图像">
              <a:extLst>
                <a:ext uri="{FF2B5EF4-FFF2-40B4-BE49-F238E27FC236}">
                  <a16:creationId xmlns:a16="http://schemas.microsoft.com/office/drawing/2014/main" id="{CDCA2643-3214-BD4A-AE15-A7ED69F61F1D}"/>
                </a:ext>
              </a:extLst>
            </p:cNvPr>
            <p:cNvPicPr>
              <a:picLocks noChangeAspect="1"/>
            </p:cNvPicPr>
            <p:nvPr/>
          </p:nvPicPr>
          <p:blipFill>
            <a:blip r:embed="rId3">
              <a:extLst/>
            </a:blip>
            <a:stretch>
              <a:fillRect/>
            </a:stretch>
          </p:blipFill>
          <p:spPr>
            <a:xfrm>
              <a:off x="8042228" y="4532147"/>
              <a:ext cx="2295121" cy="1850907"/>
            </a:xfrm>
            <a:prstGeom prst="rect">
              <a:avLst/>
            </a:prstGeom>
            <a:ln w="12700" cap="flat">
              <a:noFill/>
              <a:miter lim="400000"/>
            </a:ln>
            <a:effectLst/>
          </p:spPr>
        </p:pic>
      </p:grpSp>
      <p:cxnSp>
        <p:nvCxnSpPr>
          <p:cNvPr id="63" name="直线连接符 62">
            <a:extLst>
              <a:ext uri="{FF2B5EF4-FFF2-40B4-BE49-F238E27FC236}">
                <a16:creationId xmlns:a16="http://schemas.microsoft.com/office/drawing/2014/main" id="{DAADAA74-6C9A-B448-A513-C709D3292A89}"/>
              </a:ext>
            </a:extLst>
          </p:cNvPr>
          <p:cNvCxnSpPr/>
          <p:nvPr/>
        </p:nvCxnSpPr>
        <p:spPr>
          <a:xfrm flipV="1">
            <a:off x="889080" y="4325989"/>
            <a:ext cx="10534265" cy="15062"/>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61992177"/>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5D3AFF8-F8C8-4621-98FF-237C26EB2B70}"/>
              </a:ext>
            </a:extLst>
          </p:cNvPr>
          <p:cNvSpPr txBox="1"/>
          <p:nvPr/>
        </p:nvSpPr>
        <p:spPr>
          <a:xfrm>
            <a:off x="908957" y="557893"/>
            <a:ext cx="2857500" cy="1107996"/>
          </a:xfrm>
          <a:prstGeom prst="rect">
            <a:avLst/>
          </a:prstGeom>
          <a:noFill/>
        </p:spPr>
        <p:txBody>
          <a:bodyPr wrap="square" rtlCol="0">
            <a:spAutoFit/>
          </a:bodyPr>
          <a:lstStyle/>
          <a:p>
            <a:r>
              <a:rPr lang="zh-CN" altLang="en-US" sz="6600" dirty="0">
                <a:latin typeface="思源黑体 Bold" panose="020B0800000000000000" pitchFamily="34" charset="-122"/>
                <a:ea typeface="思源黑体 Bold" panose="020B0800000000000000" pitchFamily="34" charset="-122"/>
              </a:rPr>
              <a:t>目录</a:t>
            </a:r>
          </a:p>
        </p:txBody>
      </p:sp>
      <p:sp>
        <p:nvSpPr>
          <p:cNvPr id="4" name="文本框 3">
            <a:extLst>
              <a:ext uri="{FF2B5EF4-FFF2-40B4-BE49-F238E27FC236}">
                <a16:creationId xmlns:a16="http://schemas.microsoft.com/office/drawing/2014/main" id="{5E8D24A0-E667-416B-9950-A700DD61BC96}"/>
              </a:ext>
            </a:extLst>
          </p:cNvPr>
          <p:cNvSpPr txBox="1"/>
          <p:nvPr/>
        </p:nvSpPr>
        <p:spPr>
          <a:xfrm>
            <a:off x="1013096" y="1513489"/>
            <a:ext cx="2024743" cy="369332"/>
          </a:xfrm>
          <a:prstGeom prst="rect">
            <a:avLst/>
          </a:prstGeom>
          <a:noFill/>
        </p:spPr>
        <p:txBody>
          <a:bodyPr wrap="square" rtlCol="0">
            <a:spAutoFit/>
          </a:bodyPr>
          <a:lstStyle/>
          <a:p>
            <a:pPr algn="dist"/>
            <a:r>
              <a:rPr lang="en-US" altLang="zh-CN" dirty="0">
                <a:latin typeface="思源黑体 Bold" panose="020B0800000000000000" pitchFamily="34" charset="-122"/>
                <a:ea typeface="思源黑体 Bold" panose="020B0800000000000000" pitchFamily="34" charset="-122"/>
              </a:rPr>
              <a:t>CONTENTS</a:t>
            </a:r>
            <a:endParaRPr lang="zh-CN" altLang="en-US" dirty="0">
              <a:latin typeface="思源黑体 Bold" panose="020B0800000000000000" pitchFamily="34" charset="-122"/>
              <a:ea typeface="思源黑体 Bold" panose="020B0800000000000000" pitchFamily="34" charset="-122"/>
            </a:endParaRPr>
          </a:p>
        </p:txBody>
      </p:sp>
      <p:cxnSp>
        <p:nvCxnSpPr>
          <p:cNvPr id="6" name="直接连接符 5">
            <a:extLst>
              <a:ext uri="{FF2B5EF4-FFF2-40B4-BE49-F238E27FC236}">
                <a16:creationId xmlns:a16="http://schemas.microsoft.com/office/drawing/2014/main" id="{CF941740-AC03-4D5D-8A2A-29D8BB300DDE}"/>
              </a:ext>
            </a:extLst>
          </p:cNvPr>
          <p:cNvCxnSpPr>
            <a:cxnSpLocks/>
          </p:cNvCxnSpPr>
          <p:nvPr/>
        </p:nvCxnSpPr>
        <p:spPr>
          <a:xfrm>
            <a:off x="1130300" y="2100944"/>
            <a:ext cx="9924143" cy="0"/>
          </a:xfrm>
          <a:prstGeom prst="line">
            <a:avLst/>
          </a:prstGeom>
          <a:ln w="25400">
            <a:solidFill>
              <a:srgbClr val="9B0000"/>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84AE0376-066B-4E45-9159-4598F6DFC25D}"/>
              </a:ext>
            </a:extLst>
          </p:cNvPr>
          <p:cNvSpPr/>
          <p:nvPr/>
        </p:nvSpPr>
        <p:spPr>
          <a:xfrm>
            <a:off x="1130300" y="1938270"/>
            <a:ext cx="723900" cy="174579"/>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71F6DFE3-7FF4-7C4B-8CBE-37A2C0BE2F4A}"/>
              </a:ext>
            </a:extLst>
          </p:cNvPr>
          <p:cNvGrpSpPr/>
          <p:nvPr/>
        </p:nvGrpSpPr>
        <p:grpSpPr>
          <a:xfrm>
            <a:off x="3031709" y="3285384"/>
            <a:ext cx="1854200" cy="1590162"/>
            <a:chOff x="1207362" y="3219021"/>
            <a:chExt cx="1854200" cy="1590162"/>
          </a:xfrm>
        </p:grpSpPr>
        <p:sp>
          <p:nvSpPr>
            <p:cNvPr id="10" name="文本框 9">
              <a:extLst>
                <a:ext uri="{FF2B5EF4-FFF2-40B4-BE49-F238E27FC236}">
                  <a16:creationId xmlns:a16="http://schemas.microsoft.com/office/drawing/2014/main" id="{05011083-A7F3-4BDF-B873-7A704DC0F343}"/>
                </a:ext>
              </a:extLst>
            </p:cNvPr>
            <p:cNvSpPr txBox="1"/>
            <p:nvPr/>
          </p:nvSpPr>
          <p:spPr>
            <a:xfrm>
              <a:off x="1207362" y="3978186"/>
              <a:ext cx="1854200" cy="830997"/>
            </a:xfrm>
            <a:prstGeom prst="rect">
              <a:avLst/>
            </a:prstGeom>
            <a:noFill/>
          </p:spPr>
          <p:txBody>
            <a:bodyPr wrap="square" rtlCol="0">
              <a:spAutoFit/>
            </a:bodyPr>
            <a:lstStyle/>
            <a:p>
              <a:pPr algn="ctr"/>
              <a:r>
                <a:rPr lang="zh-CN" altLang="en-US" sz="2400" dirty="0">
                  <a:latin typeface="思源黑体 Bold" panose="020B0800000000000000" pitchFamily="34" charset="-122"/>
                  <a:ea typeface="思源黑体 Bold" panose="020B0800000000000000" pitchFamily="34" charset="-122"/>
                </a:rPr>
                <a:t>所用的平台与技术</a:t>
              </a:r>
            </a:p>
          </p:txBody>
        </p:sp>
        <p:sp>
          <p:nvSpPr>
            <p:cNvPr id="2" name="椭圆 1">
              <a:extLst>
                <a:ext uri="{FF2B5EF4-FFF2-40B4-BE49-F238E27FC236}">
                  <a16:creationId xmlns:a16="http://schemas.microsoft.com/office/drawing/2014/main" id="{B280A1D0-CC96-5046-B6B1-5E5C26656D37}"/>
                </a:ext>
              </a:extLst>
            </p:cNvPr>
            <p:cNvSpPr/>
            <p:nvPr/>
          </p:nvSpPr>
          <p:spPr>
            <a:xfrm>
              <a:off x="1822258" y="3219021"/>
              <a:ext cx="624407" cy="624407"/>
            </a:xfrm>
            <a:prstGeom prst="ellipse">
              <a:avLst/>
            </a:prstGeom>
            <a:solidFill>
              <a:srgbClr val="8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Heiti SC Medium" pitchFamily="2" charset="-128"/>
                  <a:ea typeface="Heiti SC Medium" pitchFamily="2" charset="-128"/>
                </a:rPr>
                <a:t>2</a:t>
              </a:r>
              <a:endParaRPr kumimoji="1" lang="zh-CN" altLang="en-US" sz="2400" b="1" dirty="0">
                <a:latin typeface="Heiti SC Medium" pitchFamily="2" charset="-128"/>
                <a:ea typeface="Heiti SC Medium" pitchFamily="2" charset="-128"/>
              </a:endParaRPr>
            </a:p>
          </p:txBody>
        </p:sp>
      </p:grpSp>
      <p:grpSp>
        <p:nvGrpSpPr>
          <p:cNvPr id="15" name="组合 14">
            <a:extLst>
              <a:ext uri="{FF2B5EF4-FFF2-40B4-BE49-F238E27FC236}">
                <a16:creationId xmlns:a16="http://schemas.microsoft.com/office/drawing/2014/main" id="{B8BBE518-67C7-CA42-A42C-F8AA13E9EF23}"/>
              </a:ext>
            </a:extLst>
          </p:cNvPr>
          <p:cNvGrpSpPr/>
          <p:nvPr/>
        </p:nvGrpSpPr>
        <p:grpSpPr>
          <a:xfrm>
            <a:off x="1142140" y="3285385"/>
            <a:ext cx="1854200" cy="1220829"/>
            <a:chOff x="1207362" y="3219022"/>
            <a:chExt cx="1854200" cy="1220829"/>
          </a:xfrm>
        </p:grpSpPr>
        <p:sp>
          <p:nvSpPr>
            <p:cNvPr id="16" name="文本框 15">
              <a:extLst>
                <a:ext uri="{FF2B5EF4-FFF2-40B4-BE49-F238E27FC236}">
                  <a16:creationId xmlns:a16="http://schemas.microsoft.com/office/drawing/2014/main" id="{1D6924AB-7C6B-BA45-A0FD-12C68E4860D1}"/>
                </a:ext>
              </a:extLst>
            </p:cNvPr>
            <p:cNvSpPr txBox="1"/>
            <p:nvPr/>
          </p:nvSpPr>
          <p:spPr>
            <a:xfrm>
              <a:off x="1207362" y="3978186"/>
              <a:ext cx="1854200" cy="461665"/>
            </a:xfrm>
            <a:prstGeom prst="rect">
              <a:avLst/>
            </a:prstGeom>
            <a:noFill/>
          </p:spPr>
          <p:txBody>
            <a:bodyPr wrap="square" rtlCol="0">
              <a:spAutoFit/>
            </a:bodyPr>
            <a:lstStyle/>
            <a:p>
              <a:pPr algn="ctr"/>
              <a:r>
                <a:rPr lang="zh-CN" altLang="en-US" sz="2400" dirty="0">
                  <a:latin typeface="思源黑体 Bold" panose="020B0800000000000000" pitchFamily="34" charset="-122"/>
                  <a:ea typeface="思源黑体 Bold" panose="020B0800000000000000" pitchFamily="34" charset="-122"/>
                </a:rPr>
                <a:t>选题背景</a:t>
              </a:r>
            </a:p>
          </p:txBody>
        </p:sp>
        <p:sp>
          <p:nvSpPr>
            <p:cNvPr id="17" name="椭圆 16">
              <a:extLst>
                <a:ext uri="{FF2B5EF4-FFF2-40B4-BE49-F238E27FC236}">
                  <a16:creationId xmlns:a16="http://schemas.microsoft.com/office/drawing/2014/main" id="{414CE023-FD14-9647-8B21-901FFDA7AFC4}"/>
                </a:ext>
              </a:extLst>
            </p:cNvPr>
            <p:cNvSpPr/>
            <p:nvPr/>
          </p:nvSpPr>
          <p:spPr>
            <a:xfrm>
              <a:off x="1822258" y="3219022"/>
              <a:ext cx="624407" cy="624407"/>
            </a:xfrm>
            <a:prstGeom prst="ellipse">
              <a:avLst/>
            </a:prstGeom>
            <a:solidFill>
              <a:srgbClr val="8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Heiti SC Medium" pitchFamily="2" charset="-128"/>
                  <a:ea typeface="Heiti SC Medium" pitchFamily="2" charset="-128"/>
                </a:rPr>
                <a:t>1</a:t>
              </a:r>
              <a:endParaRPr kumimoji="1" lang="zh-CN" altLang="en-US" sz="2400" b="1" dirty="0">
                <a:latin typeface="Heiti SC Medium" pitchFamily="2" charset="-128"/>
                <a:ea typeface="Heiti SC Medium" pitchFamily="2" charset="-128"/>
              </a:endParaRPr>
            </a:p>
          </p:txBody>
        </p:sp>
      </p:grpSp>
      <p:grpSp>
        <p:nvGrpSpPr>
          <p:cNvPr id="19" name="组合 18">
            <a:extLst>
              <a:ext uri="{FF2B5EF4-FFF2-40B4-BE49-F238E27FC236}">
                <a16:creationId xmlns:a16="http://schemas.microsoft.com/office/drawing/2014/main" id="{BF1D56FD-8FBB-0C47-91D5-D5FCB6E5805B}"/>
              </a:ext>
            </a:extLst>
          </p:cNvPr>
          <p:cNvGrpSpPr/>
          <p:nvPr/>
        </p:nvGrpSpPr>
        <p:grpSpPr>
          <a:xfrm>
            <a:off x="6584966" y="3293290"/>
            <a:ext cx="1854200" cy="1230869"/>
            <a:chOff x="1207362" y="3208982"/>
            <a:chExt cx="1854200" cy="1230869"/>
          </a:xfrm>
        </p:grpSpPr>
        <p:sp>
          <p:nvSpPr>
            <p:cNvPr id="21" name="文本框 20">
              <a:extLst>
                <a:ext uri="{FF2B5EF4-FFF2-40B4-BE49-F238E27FC236}">
                  <a16:creationId xmlns:a16="http://schemas.microsoft.com/office/drawing/2014/main" id="{82210350-BBBC-BA48-AB1A-2DF825D7C3EE}"/>
                </a:ext>
              </a:extLst>
            </p:cNvPr>
            <p:cNvSpPr txBox="1"/>
            <p:nvPr/>
          </p:nvSpPr>
          <p:spPr>
            <a:xfrm>
              <a:off x="1207362" y="3978186"/>
              <a:ext cx="1854200" cy="461665"/>
            </a:xfrm>
            <a:prstGeom prst="rect">
              <a:avLst/>
            </a:prstGeom>
            <a:noFill/>
          </p:spPr>
          <p:txBody>
            <a:bodyPr wrap="square" rtlCol="0">
              <a:spAutoFit/>
            </a:bodyPr>
            <a:lstStyle/>
            <a:p>
              <a:pPr algn="ctr"/>
              <a:r>
                <a:rPr lang="zh-CN" altLang="en-US" sz="2400" dirty="0">
                  <a:latin typeface="思源黑体 Bold" panose="020B0800000000000000" pitchFamily="34" charset="-122"/>
                  <a:ea typeface="思源黑体 Bold" panose="020B0800000000000000" pitchFamily="34" charset="-122"/>
                </a:rPr>
                <a:t>难点和创新</a:t>
              </a:r>
            </a:p>
          </p:txBody>
        </p:sp>
        <p:sp>
          <p:nvSpPr>
            <p:cNvPr id="23" name="椭圆 22">
              <a:extLst>
                <a:ext uri="{FF2B5EF4-FFF2-40B4-BE49-F238E27FC236}">
                  <a16:creationId xmlns:a16="http://schemas.microsoft.com/office/drawing/2014/main" id="{90C024DB-8E7E-B145-B1D1-73E6F658F4E3}"/>
                </a:ext>
              </a:extLst>
            </p:cNvPr>
            <p:cNvSpPr/>
            <p:nvPr/>
          </p:nvSpPr>
          <p:spPr>
            <a:xfrm>
              <a:off x="1822258" y="3208982"/>
              <a:ext cx="624407" cy="624407"/>
            </a:xfrm>
            <a:prstGeom prst="ellipse">
              <a:avLst/>
            </a:prstGeom>
            <a:solidFill>
              <a:srgbClr val="8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Heiti SC Medium" pitchFamily="2" charset="-128"/>
                  <a:ea typeface="Heiti SC Medium" pitchFamily="2" charset="-128"/>
                </a:rPr>
                <a:t>4</a:t>
              </a:r>
              <a:endParaRPr kumimoji="1" lang="zh-CN" altLang="en-US" sz="2400" b="1" dirty="0">
                <a:latin typeface="Heiti SC Medium" pitchFamily="2" charset="-128"/>
                <a:ea typeface="Heiti SC Medium" pitchFamily="2" charset="-128"/>
              </a:endParaRPr>
            </a:p>
          </p:txBody>
        </p:sp>
      </p:grpSp>
      <p:grpSp>
        <p:nvGrpSpPr>
          <p:cNvPr id="26" name="组合 25">
            <a:extLst>
              <a:ext uri="{FF2B5EF4-FFF2-40B4-BE49-F238E27FC236}">
                <a16:creationId xmlns:a16="http://schemas.microsoft.com/office/drawing/2014/main" id="{C2649E05-2DDD-1445-9FF9-669F7D55B604}"/>
              </a:ext>
            </a:extLst>
          </p:cNvPr>
          <p:cNvGrpSpPr/>
          <p:nvPr/>
        </p:nvGrpSpPr>
        <p:grpSpPr>
          <a:xfrm>
            <a:off x="4816310" y="3285383"/>
            <a:ext cx="1854200" cy="1220831"/>
            <a:chOff x="1207362" y="3219020"/>
            <a:chExt cx="1854200" cy="1220831"/>
          </a:xfrm>
        </p:grpSpPr>
        <p:sp>
          <p:nvSpPr>
            <p:cNvPr id="27" name="文本框 26">
              <a:extLst>
                <a:ext uri="{FF2B5EF4-FFF2-40B4-BE49-F238E27FC236}">
                  <a16:creationId xmlns:a16="http://schemas.microsoft.com/office/drawing/2014/main" id="{D37CC42D-7531-C44E-9410-71F2609ADA8C}"/>
                </a:ext>
              </a:extLst>
            </p:cNvPr>
            <p:cNvSpPr txBox="1"/>
            <p:nvPr/>
          </p:nvSpPr>
          <p:spPr>
            <a:xfrm>
              <a:off x="1207362" y="3978186"/>
              <a:ext cx="1854200" cy="461665"/>
            </a:xfrm>
            <a:prstGeom prst="rect">
              <a:avLst/>
            </a:prstGeom>
            <a:noFill/>
          </p:spPr>
          <p:txBody>
            <a:bodyPr wrap="square" rtlCol="0">
              <a:spAutoFit/>
            </a:bodyPr>
            <a:lstStyle/>
            <a:p>
              <a:pPr algn="ctr"/>
              <a:r>
                <a:rPr lang="zh-CN" altLang="en-US" sz="2400" dirty="0">
                  <a:latin typeface="思源黑体 Bold" panose="020B0800000000000000" pitchFamily="34" charset="-122"/>
                  <a:ea typeface="思源黑体 Bold" panose="020B0800000000000000" pitchFamily="34" charset="-122"/>
                </a:rPr>
                <a:t>主要工作</a:t>
              </a:r>
            </a:p>
          </p:txBody>
        </p:sp>
        <p:sp>
          <p:nvSpPr>
            <p:cNvPr id="28" name="椭圆 27">
              <a:extLst>
                <a:ext uri="{FF2B5EF4-FFF2-40B4-BE49-F238E27FC236}">
                  <a16:creationId xmlns:a16="http://schemas.microsoft.com/office/drawing/2014/main" id="{F889636E-0092-5240-9ED4-69CEE105A3D9}"/>
                </a:ext>
              </a:extLst>
            </p:cNvPr>
            <p:cNvSpPr/>
            <p:nvPr/>
          </p:nvSpPr>
          <p:spPr>
            <a:xfrm>
              <a:off x="1822258" y="3219020"/>
              <a:ext cx="624407" cy="624407"/>
            </a:xfrm>
            <a:prstGeom prst="ellipse">
              <a:avLst/>
            </a:prstGeom>
            <a:solidFill>
              <a:srgbClr val="8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Heiti SC Medium" pitchFamily="2" charset="-128"/>
                  <a:ea typeface="Heiti SC Medium" pitchFamily="2" charset="-128"/>
                </a:rPr>
                <a:t>3</a:t>
              </a:r>
              <a:endParaRPr kumimoji="1" lang="zh-CN" altLang="en-US" sz="2400" b="1" dirty="0">
                <a:latin typeface="Heiti SC Medium" pitchFamily="2" charset="-128"/>
                <a:ea typeface="Heiti SC Medium" pitchFamily="2" charset="-128"/>
              </a:endParaRPr>
            </a:p>
          </p:txBody>
        </p:sp>
      </p:grpSp>
      <p:grpSp>
        <p:nvGrpSpPr>
          <p:cNvPr id="29" name="组合 28">
            <a:extLst>
              <a:ext uri="{FF2B5EF4-FFF2-40B4-BE49-F238E27FC236}">
                <a16:creationId xmlns:a16="http://schemas.microsoft.com/office/drawing/2014/main" id="{7D5939BD-2902-4443-9730-BA62B257F742}"/>
              </a:ext>
            </a:extLst>
          </p:cNvPr>
          <p:cNvGrpSpPr/>
          <p:nvPr/>
        </p:nvGrpSpPr>
        <p:grpSpPr>
          <a:xfrm>
            <a:off x="8353622" y="3293289"/>
            <a:ext cx="1854200" cy="1212925"/>
            <a:chOff x="1207362" y="3226926"/>
            <a:chExt cx="1854200" cy="1212925"/>
          </a:xfrm>
        </p:grpSpPr>
        <p:sp>
          <p:nvSpPr>
            <p:cNvPr id="30" name="文本框 29">
              <a:extLst>
                <a:ext uri="{FF2B5EF4-FFF2-40B4-BE49-F238E27FC236}">
                  <a16:creationId xmlns:a16="http://schemas.microsoft.com/office/drawing/2014/main" id="{E55155C5-B79F-624B-A88A-B7C57F7E3802}"/>
                </a:ext>
              </a:extLst>
            </p:cNvPr>
            <p:cNvSpPr txBox="1"/>
            <p:nvPr/>
          </p:nvSpPr>
          <p:spPr>
            <a:xfrm>
              <a:off x="1207362" y="3978186"/>
              <a:ext cx="1854200" cy="461665"/>
            </a:xfrm>
            <a:prstGeom prst="rect">
              <a:avLst/>
            </a:prstGeom>
            <a:noFill/>
          </p:spPr>
          <p:txBody>
            <a:bodyPr wrap="square" rtlCol="0">
              <a:spAutoFit/>
            </a:bodyPr>
            <a:lstStyle/>
            <a:p>
              <a:pPr algn="ctr"/>
              <a:r>
                <a:rPr lang="zh-CN" altLang="en-US" sz="2400" dirty="0">
                  <a:latin typeface="思源黑体 Bold" panose="020B0800000000000000" pitchFamily="34" charset="-122"/>
                  <a:ea typeface="思源黑体 Bold" panose="020B0800000000000000" pitchFamily="34" charset="-122"/>
                </a:rPr>
                <a:t>结论</a:t>
              </a:r>
            </a:p>
          </p:txBody>
        </p:sp>
        <p:sp>
          <p:nvSpPr>
            <p:cNvPr id="31" name="椭圆 30">
              <a:extLst>
                <a:ext uri="{FF2B5EF4-FFF2-40B4-BE49-F238E27FC236}">
                  <a16:creationId xmlns:a16="http://schemas.microsoft.com/office/drawing/2014/main" id="{1A40CCC9-4094-C84F-9793-E34F904F5435}"/>
                </a:ext>
              </a:extLst>
            </p:cNvPr>
            <p:cNvSpPr/>
            <p:nvPr/>
          </p:nvSpPr>
          <p:spPr>
            <a:xfrm>
              <a:off x="1822258" y="3226926"/>
              <a:ext cx="624407" cy="624407"/>
            </a:xfrm>
            <a:prstGeom prst="ellipse">
              <a:avLst/>
            </a:prstGeom>
            <a:solidFill>
              <a:srgbClr val="8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Heiti SC Medium" pitchFamily="2" charset="-128"/>
                  <a:ea typeface="Heiti SC Medium" pitchFamily="2" charset="-128"/>
                </a:rPr>
                <a:t>5</a:t>
              </a:r>
              <a:endParaRPr kumimoji="1" lang="zh-CN" altLang="en-US" sz="2400" b="1" dirty="0">
                <a:latin typeface="Heiti SC Medium" pitchFamily="2" charset="-128"/>
                <a:ea typeface="Heiti SC Medium" pitchFamily="2" charset="-128"/>
              </a:endParaRPr>
            </a:p>
          </p:txBody>
        </p:sp>
      </p:grpSp>
    </p:spTree>
    <p:extLst>
      <p:ext uri="{BB962C8B-B14F-4D97-AF65-F5344CB8AC3E}">
        <p14:creationId xmlns:p14="http://schemas.microsoft.com/office/powerpoint/2010/main" val="1675413395"/>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2461986"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主要工作</a:t>
            </a:r>
          </a:p>
        </p:txBody>
      </p:sp>
      <p:sp>
        <p:nvSpPr>
          <p:cNvPr id="4" name="矩形 3">
            <a:extLst>
              <a:ext uri="{FF2B5EF4-FFF2-40B4-BE49-F238E27FC236}">
                <a16:creationId xmlns:a16="http://schemas.microsoft.com/office/drawing/2014/main" id="{808B78F3-885C-4D00-8446-3747365BA44C}"/>
              </a:ext>
            </a:extLst>
          </p:cNvPr>
          <p:cNvSpPr/>
          <p:nvPr/>
        </p:nvSpPr>
        <p:spPr>
          <a:xfrm>
            <a:off x="4278086" y="310243"/>
            <a:ext cx="7913914"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模型加载">
            <a:extLst>
              <a:ext uri="{FF2B5EF4-FFF2-40B4-BE49-F238E27FC236}">
                <a16:creationId xmlns:a16="http://schemas.microsoft.com/office/drawing/2014/main" id="{0ADFA46D-FC5A-F84F-BE12-4BB21C3F9B22}"/>
              </a:ext>
            </a:extLst>
          </p:cNvPr>
          <p:cNvSpPr txBox="1">
            <a:spLocks/>
          </p:cNvSpPr>
          <p:nvPr/>
        </p:nvSpPr>
        <p:spPr>
          <a:xfrm>
            <a:off x="424271" y="1043282"/>
            <a:ext cx="11099800" cy="513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Heiti SC Medium" pitchFamily="2" charset="-128"/>
                <a:ea typeface="Heiti SC Medium" pitchFamily="2" charset="-128"/>
              </a:rPr>
              <a:t>光线追踪</a:t>
            </a:r>
          </a:p>
        </p:txBody>
      </p:sp>
      <p:sp>
        <p:nvSpPr>
          <p:cNvPr id="26" name="本系统使用Model I/O框架对.obj文件中的内容进行解析，解析得到该文件中所有顶点信息(Vertices)、纹理信息(Textures)、颜色信息(Colors)和材质信息(Material)，将这些信息进行存储，用于后续的渲染操作。加载步骤如图1-1所示。">
            <a:extLst>
              <a:ext uri="{FF2B5EF4-FFF2-40B4-BE49-F238E27FC236}">
                <a16:creationId xmlns:a16="http://schemas.microsoft.com/office/drawing/2014/main" id="{34BF55AF-9A23-F54F-AA28-83F158CF6441}"/>
              </a:ext>
            </a:extLst>
          </p:cNvPr>
          <p:cNvSpPr/>
          <p:nvPr/>
        </p:nvSpPr>
        <p:spPr>
          <a:xfrm>
            <a:off x="424271" y="1644501"/>
            <a:ext cx="11463884" cy="8613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indent="711200" algn="l">
              <a:spcBef>
                <a:spcPts val="1000"/>
              </a:spcBef>
              <a:defRPr sz="2800" b="0">
                <a:latin typeface="Songti SC Regular"/>
                <a:ea typeface="Songti SC Regular"/>
                <a:cs typeface="Songti SC Regular"/>
                <a:sym typeface="Songti SC Regular"/>
              </a:defRPr>
            </a:lvl1pPr>
          </a:lstStyle>
          <a:p>
            <a:pPr indent="0"/>
            <a:r>
              <a:rPr lang="zh-CN" altLang="en-US" sz="2400" dirty="0"/>
              <a:t>光线追踪能更好的模拟的光线的照射，适合渲染静态的场景，光线追踪的思路是从摄像机位置往屏幕上的每一点（像素）发射射线，如左图所示，之后输出右图的图像。</a:t>
            </a:r>
            <a:endParaRPr lang="en-US" altLang="zh-CN" sz="2400" dirty="0"/>
          </a:p>
          <a:p>
            <a:pPr indent="0"/>
            <a:endParaRPr lang="zh-CN" altLang="en-US" sz="2400" dirty="0"/>
          </a:p>
        </p:txBody>
      </p:sp>
      <p:pic>
        <p:nvPicPr>
          <p:cNvPr id="32" name="屏幕快照 2019-05-21 22.04.04.png" descr="屏幕快照 2019-05-21 22.04.04.png">
            <a:extLst>
              <a:ext uri="{FF2B5EF4-FFF2-40B4-BE49-F238E27FC236}">
                <a16:creationId xmlns:a16="http://schemas.microsoft.com/office/drawing/2014/main" id="{0B5BB69E-7E37-3F48-B5E6-854160F8399F}"/>
              </a:ext>
            </a:extLst>
          </p:cNvPr>
          <p:cNvPicPr>
            <a:picLocks noChangeAspect="1"/>
          </p:cNvPicPr>
          <p:nvPr/>
        </p:nvPicPr>
        <p:blipFill>
          <a:blip r:embed="rId3">
            <a:extLst/>
          </a:blip>
          <a:stretch>
            <a:fillRect/>
          </a:stretch>
        </p:blipFill>
        <p:spPr>
          <a:xfrm>
            <a:off x="1461932" y="2936575"/>
            <a:ext cx="4386400" cy="3306444"/>
          </a:xfrm>
          <a:prstGeom prst="rect">
            <a:avLst/>
          </a:prstGeom>
          <a:ln w="12700" cap="flat">
            <a:noFill/>
            <a:miter lim="400000"/>
          </a:ln>
          <a:effectLst/>
        </p:spPr>
      </p:pic>
      <p:pic>
        <p:nvPicPr>
          <p:cNvPr id="39" name="屏幕快照 2019-05-21 22.47.39.png" descr="屏幕快照 2019-05-21 22.47.39.png">
            <a:extLst>
              <a:ext uri="{FF2B5EF4-FFF2-40B4-BE49-F238E27FC236}">
                <a16:creationId xmlns:a16="http://schemas.microsoft.com/office/drawing/2014/main" id="{343D3294-2A06-EC4D-9AF3-18E1A62069D4}"/>
              </a:ext>
            </a:extLst>
          </p:cNvPr>
          <p:cNvPicPr>
            <a:picLocks noChangeAspect="1"/>
          </p:cNvPicPr>
          <p:nvPr/>
        </p:nvPicPr>
        <p:blipFill>
          <a:blip r:embed="rId4">
            <a:extLst/>
          </a:blip>
          <a:stretch>
            <a:fillRect/>
          </a:stretch>
        </p:blipFill>
        <p:spPr>
          <a:xfrm>
            <a:off x="7180260" y="2936575"/>
            <a:ext cx="3306445" cy="3306444"/>
          </a:xfrm>
          <a:prstGeom prst="rect">
            <a:avLst/>
          </a:prstGeom>
          <a:ln w="12700" cap="flat">
            <a:noFill/>
            <a:miter lim="400000"/>
          </a:ln>
          <a:effectLst/>
        </p:spPr>
      </p:pic>
    </p:spTree>
    <p:extLst>
      <p:ext uri="{BB962C8B-B14F-4D97-AF65-F5344CB8AC3E}">
        <p14:creationId xmlns:p14="http://schemas.microsoft.com/office/powerpoint/2010/main" val="1001260483"/>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2461986"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主要工作</a:t>
            </a:r>
          </a:p>
        </p:txBody>
      </p:sp>
      <p:sp>
        <p:nvSpPr>
          <p:cNvPr id="4" name="矩形 3">
            <a:extLst>
              <a:ext uri="{FF2B5EF4-FFF2-40B4-BE49-F238E27FC236}">
                <a16:creationId xmlns:a16="http://schemas.microsoft.com/office/drawing/2014/main" id="{808B78F3-885C-4D00-8446-3747365BA44C}"/>
              </a:ext>
            </a:extLst>
          </p:cNvPr>
          <p:cNvSpPr/>
          <p:nvPr/>
        </p:nvSpPr>
        <p:spPr>
          <a:xfrm>
            <a:off x="4278086" y="310243"/>
            <a:ext cx="7913914"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模型加载">
            <a:extLst>
              <a:ext uri="{FF2B5EF4-FFF2-40B4-BE49-F238E27FC236}">
                <a16:creationId xmlns:a16="http://schemas.microsoft.com/office/drawing/2014/main" id="{0ADFA46D-FC5A-F84F-BE12-4BB21C3F9B22}"/>
              </a:ext>
            </a:extLst>
          </p:cNvPr>
          <p:cNvSpPr txBox="1">
            <a:spLocks/>
          </p:cNvSpPr>
          <p:nvPr/>
        </p:nvSpPr>
        <p:spPr>
          <a:xfrm>
            <a:off x="424271" y="1043282"/>
            <a:ext cx="11099800" cy="513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Heiti SC Medium" pitchFamily="2" charset="-128"/>
                <a:ea typeface="Heiti SC Medium" pitchFamily="2" charset="-128"/>
              </a:rPr>
              <a:t>图形用户界面</a:t>
            </a:r>
          </a:p>
        </p:txBody>
      </p:sp>
      <p:sp>
        <p:nvSpPr>
          <p:cNvPr id="26" name="本系统使用Model I/O框架对.obj文件中的内容进行解析，解析得到该文件中所有顶点信息(Vertices)、纹理信息(Textures)、颜色信息(Colors)和材质信息(Material)，将这些信息进行存储，用于后续的渲染操作。加载步骤如图1-1所示。">
            <a:extLst>
              <a:ext uri="{FF2B5EF4-FFF2-40B4-BE49-F238E27FC236}">
                <a16:creationId xmlns:a16="http://schemas.microsoft.com/office/drawing/2014/main" id="{34BF55AF-9A23-F54F-AA28-83F158CF6441}"/>
              </a:ext>
            </a:extLst>
          </p:cNvPr>
          <p:cNvSpPr/>
          <p:nvPr/>
        </p:nvSpPr>
        <p:spPr>
          <a:xfrm>
            <a:off x="424271" y="1702904"/>
            <a:ext cx="11463884" cy="507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indent="711200" algn="l">
              <a:spcBef>
                <a:spcPts val="1000"/>
              </a:spcBef>
              <a:defRPr sz="2800" b="0">
                <a:latin typeface="Songti SC Regular"/>
                <a:ea typeface="Songti SC Regular"/>
                <a:cs typeface="Songti SC Regular"/>
                <a:sym typeface="Songti SC Regular"/>
              </a:defRPr>
            </a:lvl1pPr>
          </a:lstStyle>
          <a:p>
            <a:pPr indent="0"/>
            <a:r>
              <a:rPr lang="zh-CN" altLang="en-US" sz="2400" dirty="0"/>
              <a:t>该系统的图形用户界面由创建界面、主界面、添加界面组成。</a:t>
            </a:r>
            <a:endParaRPr lang="en-US" altLang="zh-CN" sz="2400" dirty="0"/>
          </a:p>
          <a:p>
            <a:pPr indent="0"/>
            <a:endParaRPr lang="zh-CN" altLang="en-US" sz="2400" dirty="0"/>
          </a:p>
        </p:txBody>
      </p:sp>
      <p:sp>
        <p:nvSpPr>
          <p:cNvPr id="23" name="本系统使用Model I/O框架对.obj文件中的内容进行解析，解析得到该文件中所有顶点信息(Vertices)、纹理信息(Textures)、颜色信息(Colors)和材质信息(Material)，将这些信息进行存储，用于后续的渲染操作。加载步骤如图1-1所示。">
            <a:extLst>
              <a:ext uri="{FF2B5EF4-FFF2-40B4-BE49-F238E27FC236}">
                <a16:creationId xmlns:a16="http://schemas.microsoft.com/office/drawing/2014/main" id="{C049E50C-EF3C-4147-B3FB-84A2B5A8A356}"/>
              </a:ext>
            </a:extLst>
          </p:cNvPr>
          <p:cNvSpPr/>
          <p:nvPr/>
        </p:nvSpPr>
        <p:spPr>
          <a:xfrm>
            <a:off x="303845" y="2190534"/>
            <a:ext cx="11463884" cy="507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indent="711200" algn="l">
              <a:spcBef>
                <a:spcPts val="1000"/>
              </a:spcBef>
              <a:defRPr sz="2800" b="0">
                <a:latin typeface="Songti SC Regular"/>
                <a:ea typeface="Songti SC Regular"/>
                <a:cs typeface="Songti SC Regular"/>
                <a:sym typeface="Songti SC Regular"/>
              </a:defRPr>
            </a:lvl1pPr>
          </a:lstStyle>
          <a:p>
            <a:pPr indent="0"/>
            <a:r>
              <a:rPr lang="zh-CN" altLang="en-US" sz="2400" dirty="0"/>
              <a:t>（</a:t>
            </a:r>
            <a:r>
              <a:rPr lang="en-US" altLang="zh-CN" sz="2400" dirty="0"/>
              <a:t>1</a:t>
            </a:r>
            <a:r>
              <a:rPr lang="zh-CN" altLang="en-US" sz="2400" dirty="0"/>
              <a:t>）创建界面。该界面由两部分组成，分别用于管理和创建场景。如图所示。</a:t>
            </a:r>
          </a:p>
          <a:p>
            <a:pPr indent="0"/>
            <a:endParaRPr lang="en-US" altLang="zh-CN" sz="2400" dirty="0"/>
          </a:p>
          <a:p>
            <a:pPr indent="0"/>
            <a:endParaRPr lang="zh-CN" altLang="en-US" sz="2400" dirty="0"/>
          </a:p>
        </p:txBody>
      </p:sp>
      <p:pic>
        <p:nvPicPr>
          <p:cNvPr id="29" name="屏幕快照 2019-05-22 10.37.08.png" descr="屏幕快照 2019-05-22 10.37.08.png">
            <a:extLst>
              <a:ext uri="{FF2B5EF4-FFF2-40B4-BE49-F238E27FC236}">
                <a16:creationId xmlns:a16="http://schemas.microsoft.com/office/drawing/2014/main" id="{DCC2C02E-C742-4947-9A70-14F7FE137CD7}"/>
              </a:ext>
            </a:extLst>
          </p:cNvPr>
          <p:cNvPicPr>
            <a:picLocks noChangeAspect="1"/>
          </p:cNvPicPr>
          <p:nvPr/>
        </p:nvPicPr>
        <p:blipFill>
          <a:blip r:embed="rId3">
            <a:extLst/>
          </a:blip>
          <a:stretch>
            <a:fillRect/>
          </a:stretch>
        </p:blipFill>
        <p:spPr>
          <a:xfrm>
            <a:off x="424271" y="2759705"/>
            <a:ext cx="6071328" cy="4408132"/>
          </a:xfrm>
          <a:prstGeom prst="rect">
            <a:avLst/>
          </a:prstGeom>
          <a:ln w="12700" cap="flat">
            <a:noFill/>
            <a:miter lim="400000"/>
          </a:ln>
          <a:effectLst/>
        </p:spPr>
      </p:pic>
      <p:pic>
        <p:nvPicPr>
          <p:cNvPr id="30" name="屏幕快照 2019-05-22 10.37.22.png" descr="屏幕快照 2019-05-22 10.37.22.png">
            <a:extLst>
              <a:ext uri="{FF2B5EF4-FFF2-40B4-BE49-F238E27FC236}">
                <a16:creationId xmlns:a16="http://schemas.microsoft.com/office/drawing/2014/main" id="{72B3826B-3343-1143-8AC2-C523A1F4D7B2}"/>
              </a:ext>
            </a:extLst>
          </p:cNvPr>
          <p:cNvPicPr>
            <a:picLocks noChangeAspect="1"/>
          </p:cNvPicPr>
          <p:nvPr/>
        </p:nvPicPr>
        <p:blipFill>
          <a:blip r:embed="rId4">
            <a:extLst/>
          </a:blip>
          <a:stretch>
            <a:fillRect/>
          </a:stretch>
        </p:blipFill>
        <p:spPr>
          <a:xfrm>
            <a:off x="6568536" y="3227193"/>
            <a:ext cx="4740489" cy="2979092"/>
          </a:xfrm>
          <a:prstGeom prst="rect">
            <a:avLst/>
          </a:prstGeom>
          <a:ln w="12700" cap="flat">
            <a:noFill/>
            <a:miter lim="400000"/>
          </a:ln>
          <a:effectLst/>
        </p:spPr>
      </p:pic>
    </p:spTree>
    <p:extLst>
      <p:ext uri="{BB962C8B-B14F-4D97-AF65-F5344CB8AC3E}">
        <p14:creationId xmlns:p14="http://schemas.microsoft.com/office/powerpoint/2010/main" val="3241256616"/>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2461986"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主要工作</a:t>
            </a:r>
          </a:p>
        </p:txBody>
      </p:sp>
      <p:sp>
        <p:nvSpPr>
          <p:cNvPr id="4" name="矩形 3">
            <a:extLst>
              <a:ext uri="{FF2B5EF4-FFF2-40B4-BE49-F238E27FC236}">
                <a16:creationId xmlns:a16="http://schemas.microsoft.com/office/drawing/2014/main" id="{808B78F3-885C-4D00-8446-3747365BA44C}"/>
              </a:ext>
            </a:extLst>
          </p:cNvPr>
          <p:cNvSpPr/>
          <p:nvPr/>
        </p:nvSpPr>
        <p:spPr>
          <a:xfrm>
            <a:off x="4278086" y="310243"/>
            <a:ext cx="7913914"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模型加载">
            <a:extLst>
              <a:ext uri="{FF2B5EF4-FFF2-40B4-BE49-F238E27FC236}">
                <a16:creationId xmlns:a16="http://schemas.microsoft.com/office/drawing/2014/main" id="{0ADFA46D-FC5A-F84F-BE12-4BB21C3F9B22}"/>
              </a:ext>
            </a:extLst>
          </p:cNvPr>
          <p:cNvSpPr txBox="1">
            <a:spLocks/>
          </p:cNvSpPr>
          <p:nvPr/>
        </p:nvSpPr>
        <p:spPr>
          <a:xfrm>
            <a:off x="424271" y="1043282"/>
            <a:ext cx="11099800" cy="513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Heiti SC Medium" pitchFamily="2" charset="-128"/>
                <a:ea typeface="Heiti SC Medium" pitchFamily="2" charset="-128"/>
              </a:rPr>
              <a:t>图形用户界面</a:t>
            </a:r>
          </a:p>
        </p:txBody>
      </p:sp>
      <p:sp>
        <p:nvSpPr>
          <p:cNvPr id="26" name="本系统使用Model I/O框架对.obj文件中的内容进行解析，解析得到该文件中所有顶点信息(Vertices)、纹理信息(Textures)、颜色信息(Colors)和材质信息(Material)，将这些信息进行存储，用于后续的渲染操作。加载步骤如图1-1所示。">
            <a:extLst>
              <a:ext uri="{FF2B5EF4-FFF2-40B4-BE49-F238E27FC236}">
                <a16:creationId xmlns:a16="http://schemas.microsoft.com/office/drawing/2014/main" id="{34BF55AF-9A23-F54F-AA28-83F158CF6441}"/>
              </a:ext>
            </a:extLst>
          </p:cNvPr>
          <p:cNvSpPr/>
          <p:nvPr/>
        </p:nvSpPr>
        <p:spPr>
          <a:xfrm>
            <a:off x="424271" y="1702904"/>
            <a:ext cx="11463884" cy="507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indent="711200" algn="l">
              <a:spcBef>
                <a:spcPts val="1000"/>
              </a:spcBef>
              <a:defRPr sz="2800" b="0">
                <a:latin typeface="Songti SC Regular"/>
                <a:ea typeface="Songti SC Regular"/>
                <a:cs typeface="Songti SC Regular"/>
                <a:sym typeface="Songti SC Regular"/>
              </a:defRPr>
            </a:lvl1pPr>
          </a:lstStyle>
          <a:p>
            <a:pPr indent="0"/>
            <a:r>
              <a:rPr lang="zh-CN" altLang="en-US" sz="2400" dirty="0"/>
              <a:t>该系统的图形用户界面由创建界面、主界面、添加界面组成。</a:t>
            </a:r>
            <a:endParaRPr lang="en-US" altLang="zh-CN" sz="2400" dirty="0"/>
          </a:p>
          <a:p>
            <a:pPr indent="0"/>
            <a:endParaRPr lang="zh-CN" altLang="en-US" sz="2400" dirty="0"/>
          </a:p>
        </p:txBody>
      </p:sp>
      <p:sp>
        <p:nvSpPr>
          <p:cNvPr id="23" name="本系统使用Model I/O框架对.obj文件中的内容进行解析，解析得到该文件中所有顶点信息(Vertices)、纹理信息(Textures)、颜色信息(Colors)和材质信息(Material)，将这些信息进行存储，用于后续的渲染操作。加载步骤如图1-1所示。">
            <a:extLst>
              <a:ext uri="{FF2B5EF4-FFF2-40B4-BE49-F238E27FC236}">
                <a16:creationId xmlns:a16="http://schemas.microsoft.com/office/drawing/2014/main" id="{C049E50C-EF3C-4147-B3FB-84A2B5A8A356}"/>
              </a:ext>
            </a:extLst>
          </p:cNvPr>
          <p:cNvSpPr/>
          <p:nvPr/>
        </p:nvSpPr>
        <p:spPr>
          <a:xfrm>
            <a:off x="242229" y="2217796"/>
            <a:ext cx="11463884" cy="507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indent="711200" algn="l">
              <a:spcBef>
                <a:spcPts val="1000"/>
              </a:spcBef>
              <a:defRPr sz="2800" b="0">
                <a:latin typeface="Songti SC Regular"/>
                <a:ea typeface="Songti SC Regular"/>
                <a:cs typeface="Songti SC Regular"/>
                <a:sym typeface="Songti SC Regular"/>
              </a:defRPr>
            </a:lvl1pPr>
          </a:lstStyle>
          <a:p>
            <a:pPr indent="0"/>
            <a:r>
              <a:rPr lang="zh-CN" altLang="en-US" sz="2400" dirty="0"/>
              <a:t>（</a:t>
            </a:r>
            <a:r>
              <a:rPr lang="en-US" altLang="zh-CN" sz="2400" dirty="0"/>
              <a:t>2</a:t>
            </a:r>
            <a:r>
              <a:rPr lang="zh-CN" altLang="en-US" sz="2400" dirty="0"/>
              <a:t>）主界面。主界面将场景中的信息展示在场景的左侧，右侧为场景实时渲染结果。</a:t>
            </a:r>
          </a:p>
          <a:p>
            <a:pPr indent="0"/>
            <a:endParaRPr lang="zh-CN" altLang="en-US" sz="2400" dirty="0"/>
          </a:p>
          <a:p>
            <a:pPr indent="0"/>
            <a:endParaRPr lang="en-US" altLang="zh-CN" sz="2400" dirty="0"/>
          </a:p>
          <a:p>
            <a:pPr indent="0"/>
            <a:endParaRPr lang="zh-CN" altLang="en-US" sz="2400" dirty="0"/>
          </a:p>
        </p:txBody>
      </p:sp>
      <p:pic>
        <p:nvPicPr>
          <p:cNvPr id="27" name="屏幕快照 2019-05-11 23.06.11.png" descr="屏幕快照 2019-05-11 23.06.11.png">
            <a:extLst>
              <a:ext uri="{FF2B5EF4-FFF2-40B4-BE49-F238E27FC236}">
                <a16:creationId xmlns:a16="http://schemas.microsoft.com/office/drawing/2014/main" id="{2009D50C-11EC-464D-A5D0-120B47DD9B3E}"/>
              </a:ext>
            </a:extLst>
          </p:cNvPr>
          <p:cNvPicPr>
            <a:picLocks noChangeAspect="1"/>
          </p:cNvPicPr>
          <p:nvPr/>
        </p:nvPicPr>
        <p:blipFill>
          <a:blip r:embed="rId3">
            <a:extLst/>
          </a:blip>
          <a:stretch>
            <a:fillRect/>
          </a:stretch>
        </p:blipFill>
        <p:spPr>
          <a:xfrm>
            <a:off x="3370837" y="2800964"/>
            <a:ext cx="5762133" cy="3687766"/>
          </a:xfrm>
          <a:prstGeom prst="rect">
            <a:avLst/>
          </a:prstGeom>
          <a:ln w="12700" cap="flat">
            <a:noFill/>
            <a:miter lim="400000"/>
          </a:ln>
          <a:effectLst/>
        </p:spPr>
      </p:pic>
    </p:spTree>
    <p:extLst>
      <p:ext uri="{BB962C8B-B14F-4D97-AF65-F5344CB8AC3E}">
        <p14:creationId xmlns:p14="http://schemas.microsoft.com/office/powerpoint/2010/main" val="2126920277"/>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2461986"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主要工作</a:t>
            </a:r>
          </a:p>
        </p:txBody>
      </p:sp>
      <p:sp>
        <p:nvSpPr>
          <p:cNvPr id="4" name="矩形 3">
            <a:extLst>
              <a:ext uri="{FF2B5EF4-FFF2-40B4-BE49-F238E27FC236}">
                <a16:creationId xmlns:a16="http://schemas.microsoft.com/office/drawing/2014/main" id="{808B78F3-885C-4D00-8446-3747365BA44C}"/>
              </a:ext>
            </a:extLst>
          </p:cNvPr>
          <p:cNvSpPr/>
          <p:nvPr/>
        </p:nvSpPr>
        <p:spPr>
          <a:xfrm>
            <a:off x="4278086" y="310243"/>
            <a:ext cx="7913914"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本系统使用Model I/O框架对.obj文件中的内容进行解析，解析得到该文件中所有顶点信息(Vertices)、纹理信息(Textures)、颜色信息(Colors)和材质信息(Material)，将这些信息进行存储，用于后续的渲染操作。加载步骤如图1-1所示。">
            <a:extLst>
              <a:ext uri="{FF2B5EF4-FFF2-40B4-BE49-F238E27FC236}">
                <a16:creationId xmlns:a16="http://schemas.microsoft.com/office/drawing/2014/main" id="{C049E50C-EF3C-4147-B3FB-84A2B5A8A356}"/>
              </a:ext>
            </a:extLst>
          </p:cNvPr>
          <p:cNvSpPr/>
          <p:nvPr/>
        </p:nvSpPr>
        <p:spPr>
          <a:xfrm>
            <a:off x="364058" y="1155807"/>
            <a:ext cx="11463884" cy="825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indent="711200" algn="l">
              <a:spcBef>
                <a:spcPts val="1000"/>
              </a:spcBef>
              <a:defRPr sz="2800" b="0">
                <a:latin typeface="Songti SC Regular"/>
                <a:ea typeface="Songti SC Regular"/>
                <a:cs typeface="Songti SC Regular"/>
                <a:sym typeface="Songti SC Regular"/>
              </a:defRPr>
            </a:lvl1pPr>
          </a:lstStyle>
          <a:p>
            <a:pPr indent="0"/>
            <a:r>
              <a:rPr lang="zh-CN" altLang="en-US" sz="2400" dirty="0"/>
              <a:t>（</a:t>
            </a:r>
            <a:r>
              <a:rPr lang="en-US" altLang="zh-CN" sz="2400" dirty="0"/>
              <a:t>3</a:t>
            </a:r>
            <a:r>
              <a:rPr lang="zh-CN" altLang="en-US" sz="2400" dirty="0"/>
              <a:t>）添加界面。添加界面根据界面上方的按钮可依次选择添加模型、光照、视点（摄像机）、天空盒和地形。</a:t>
            </a:r>
          </a:p>
        </p:txBody>
      </p:sp>
      <p:pic>
        <p:nvPicPr>
          <p:cNvPr id="31" name="屏幕快照 2019-05-22 11.29.44.png" descr="屏幕快照 2019-05-22 11.29.44.png">
            <a:extLst>
              <a:ext uri="{FF2B5EF4-FFF2-40B4-BE49-F238E27FC236}">
                <a16:creationId xmlns:a16="http://schemas.microsoft.com/office/drawing/2014/main" id="{85D3AC5E-846D-5F4D-A4D5-6533060E1FC4}"/>
              </a:ext>
            </a:extLst>
          </p:cNvPr>
          <p:cNvPicPr>
            <a:picLocks noChangeAspect="1"/>
          </p:cNvPicPr>
          <p:nvPr/>
        </p:nvPicPr>
        <p:blipFill>
          <a:blip r:embed="rId3">
            <a:extLst/>
          </a:blip>
          <a:stretch>
            <a:fillRect/>
          </a:stretch>
        </p:blipFill>
        <p:spPr>
          <a:xfrm>
            <a:off x="3410515" y="1987984"/>
            <a:ext cx="5370969" cy="5026211"/>
          </a:xfrm>
          <a:prstGeom prst="rect">
            <a:avLst/>
          </a:prstGeom>
          <a:ln w="12700">
            <a:miter lim="400000"/>
          </a:ln>
        </p:spPr>
      </p:pic>
      <p:pic>
        <p:nvPicPr>
          <p:cNvPr id="30" name="屏幕快照 2019-05-22 11.29.16.png" descr="屏幕快照 2019-05-22 11.29.16.png">
            <a:extLst>
              <a:ext uri="{FF2B5EF4-FFF2-40B4-BE49-F238E27FC236}">
                <a16:creationId xmlns:a16="http://schemas.microsoft.com/office/drawing/2014/main" id="{82DA84E3-624F-6446-8CFB-525C5FEFB04F}"/>
              </a:ext>
            </a:extLst>
          </p:cNvPr>
          <p:cNvPicPr>
            <a:picLocks noChangeAspect="1"/>
          </p:cNvPicPr>
          <p:nvPr/>
        </p:nvPicPr>
        <p:blipFill>
          <a:blip r:embed="rId4">
            <a:extLst/>
          </a:blip>
          <a:stretch>
            <a:fillRect/>
          </a:stretch>
        </p:blipFill>
        <p:spPr>
          <a:xfrm>
            <a:off x="3299273" y="1987984"/>
            <a:ext cx="5593452" cy="5045445"/>
          </a:xfrm>
          <a:prstGeom prst="rect">
            <a:avLst/>
          </a:prstGeom>
          <a:ln w="12700">
            <a:miter lim="400000"/>
          </a:ln>
        </p:spPr>
      </p:pic>
      <p:pic>
        <p:nvPicPr>
          <p:cNvPr id="29" name="屏幕快照 2019-05-22 11.29.14.png" descr="屏幕快照 2019-05-22 11.29.14.png">
            <a:extLst>
              <a:ext uri="{FF2B5EF4-FFF2-40B4-BE49-F238E27FC236}">
                <a16:creationId xmlns:a16="http://schemas.microsoft.com/office/drawing/2014/main" id="{D79F2E79-B6A1-FC4A-BE93-8F50DAE6276F}"/>
              </a:ext>
            </a:extLst>
          </p:cNvPr>
          <p:cNvPicPr>
            <a:picLocks noChangeAspect="1"/>
          </p:cNvPicPr>
          <p:nvPr/>
        </p:nvPicPr>
        <p:blipFill>
          <a:blip r:embed="rId5">
            <a:extLst/>
          </a:blip>
          <a:stretch>
            <a:fillRect/>
          </a:stretch>
        </p:blipFill>
        <p:spPr>
          <a:xfrm>
            <a:off x="3300903" y="1994787"/>
            <a:ext cx="5593452" cy="5045445"/>
          </a:xfrm>
          <a:prstGeom prst="rect">
            <a:avLst/>
          </a:prstGeom>
          <a:ln w="12700">
            <a:miter lim="400000"/>
          </a:ln>
        </p:spPr>
      </p:pic>
      <p:pic>
        <p:nvPicPr>
          <p:cNvPr id="28" name="屏幕快照 2019-05-22 11.29.12.png" descr="屏幕快照 2019-05-22 11.29.12.png">
            <a:extLst>
              <a:ext uri="{FF2B5EF4-FFF2-40B4-BE49-F238E27FC236}">
                <a16:creationId xmlns:a16="http://schemas.microsoft.com/office/drawing/2014/main" id="{06C19F6B-3D19-E142-84EF-4B57A0362052}"/>
              </a:ext>
            </a:extLst>
          </p:cNvPr>
          <p:cNvPicPr>
            <a:picLocks noChangeAspect="1"/>
          </p:cNvPicPr>
          <p:nvPr/>
        </p:nvPicPr>
        <p:blipFill>
          <a:blip r:embed="rId6">
            <a:extLst/>
          </a:blip>
          <a:stretch>
            <a:fillRect/>
          </a:stretch>
        </p:blipFill>
        <p:spPr>
          <a:xfrm>
            <a:off x="3299272" y="2008393"/>
            <a:ext cx="5593453" cy="5045445"/>
          </a:xfrm>
          <a:prstGeom prst="rect">
            <a:avLst/>
          </a:prstGeom>
          <a:ln w="12700">
            <a:miter lim="400000"/>
          </a:ln>
        </p:spPr>
      </p:pic>
      <p:pic>
        <p:nvPicPr>
          <p:cNvPr id="24" name="屏幕快照 2019-05-22 11.29.10.png" descr="屏幕快照 2019-05-22 11.29.10.png">
            <a:extLst>
              <a:ext uri="{FF2B5EF4-FFF2-40B4-BE49-F238E27FC236}">
                <a16:creationId xmlns:a16="http://schemas.microsoft.com/office/drawing/2014/main" id="{FA89539C-3FE7-4945-8D7F-9F508FC31909}"/>
              </a:ext>
            </a:extLst>
          </p:cNvPr>
          <p:cNvPicPr>
            <a:picLocks noChangeAspect="1"/>
          </p:cNvPicPr>
          <p:nvPr/>
        </p:nvPicPr>
        <p:blipFill>
          <a:blip r:embed="rId7">
            <a:extLst/>
          </a:blip>
          <a:stretch>
            <a:fillRect/>
          </a:stretch>
        </p:blipFill>
        <p:spPr>
          <a:xfrm>
            <a:off x="3297642" y="2035605"/>
            <a:ext cx="5593452" cy="5045445"/>
          </a:xfrm>
          <a:prstGeom prst="rect">
            <a:avLst/>
          </a:prstGeom>
          <a:ln w="12700">
            <a:miter lim="400000"/>
          </a:ln>
        </p:spPr>
      </p:pic>
    </p:spTree>
    <p:extLst>
      <p:ext uri="{BB962C8B-B14F-4D97-AF65-F5344CB8AC3E}">
        <p14:creationId xmlns:p14="http://schemas.microsoft.com/office/powerpoint/2010/main" val="4088872625"/>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24"/>
                                        </p:tgtEl>
                                        <p:attrNameLst>
                                          <p:attrName>ppt_y</p:attrName>
                                        </p:attrNameLst>
                                      </p:cBhvr>
                                      <p:tavLst>
                                        <p:tav tm="0">
                                          <p:val>
                                            <p:strVal val="#ppt_y"/>
                                          </p:val>
                                        </p:tav>
                                        <p:tav tm="100000">
                                          <p:val>
                                            <p:strVal val="#ppt_y+#ppt_h*1.125000"/>
                                          </p:val>
                                        </p:tav>
                                      </p:tavLst>
                                    </p:anim>
                                    <p:animEffect transition="out" filter="wipe(down)">
                                      <p:cBhvr>
                                        <p:cTn id="7" dur="500"/>
                                        <p:tgtEl>
                                          <p:spTgt spid="24"/>
                                        </p:tgtEl>
                                      </p:cBhvr>
                                    </p:animEffect>
                                    <p:set>
                                      <p:cBhvr>
                                        <p:cTn id="8" dur="1" fill="hold">
                                          <p:stCondLst>
                                            <p:cond delay="499"/>
                                          </p:stCondLst>
                                        </p:cTn>
                                        <p:tgtEl>
                                          <p:spTgt spid="2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nodeType="clickEffect">
                                  <p:stCondLst>
                                    <p:cond delay="0"/>
                                  </p:stCondLst>
                                  <p:childTnLst>
                                    <p:anim calcmode="lin" valueType="num">
                                      <p:cBhvr additive="base">
                                        <p:cTn id="12" dur="500"/>
                                        <p:tgtEl>
                                          <p:spTgt spid="28"/>
                                        </p:tgtEl>
                                        <p:attrNameLst>
                                          <p:attrName>ppt_y</p:attrName>
                                        </p:attrNameLst>
                                      </p:cBhvr>
                                      <p:tavLst>
                                        <p:tav tm="0">
                                          <p:val>
                                            <p:strVal val="#ppt_y"/>
                                          </p:val>
                                        </p:tav>
                                        <p:tav tm="100000">
                                          <p:val>
                                            <p:strVal val="#ppt_y+#ppt_h*1.125000"/>
                                          </p:val>
                                        </p:tav>
                                      </p:tavLst>
                                    </p:anim>
                                    <p:animEffect transition="out" filter="wipe(down)">
                                      <p:cBhvr>
                                        <p:cTn id="13" dur="500"/>
                                        <p:tgtEl>
                                          <p:spTgt spid="28"/>
                                        </p:tgtEl>
                                      </p:cBhvr>
                                    </p:animEffect>
                                    <p:set>
                                      <p:cBhvr>
                                        <p:cTn id="14" dur="1" fill="hold">
                                          <p:stCondLst>
                                            <p:cond delay="499"/>
                                          </p:stCondLst>
                                        </p:cTn>
                                        <p:tgtEl>
                                          <p:spTgt spid="2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2" presetClass="exit" presetSubtype="4" fill="hold" nodeType="clickEffect">
                                  <p:stCondLst>
                                    <p:cond delay="0"/>
                                  </p:stCondLst>
                                  <p:childTnLst>
                                    <p:anim calcmode="lin" valueType="num">
                                      <p:cBhvr additive="base">
                                        <p:cTn id="18" dur="500"/>
                                        <p:tgtEl>
                                          <p:spTgt spid="29"/>
                                        </p:tgtEl>
                                        <p:attrNameLst>
                                          <p:attrName>ppt_y</p:attrName>
                                        </p:attrNameLst>
                                      </p:cBhvr>
                                      <p:tavLst>
                                        <p:tav tm="0">
                                          <p:val>
                                            <p:strVal val="#ppt_y"/>
                                          </p:val>
                                        </p:tav>
                                        <p:tav tm="100000">
                                          <p:val>
                                            <p:strVal val="#ppt_y+#ppt_h*1.125000"/>
                                          </p:val>
                                        </p:tav>
                                      </p:tavLst>
                                    </p:anim>
                                    <p:animEffect transition="out" filter="wipe(down)">
                                      <p:cBhvr>
                                        <p:cTn id="19" dur="500"/>
                                        <p:tgtEl>
                                          <p:spTgt spid="29"/>
                                        </p:tgtEl>
                                      </p:cBhvr>
                                    </p:animEffect>
                                    <p:set>
                                      <p:cBhvr>
                                        <p:cTn id="20" dur="1" fill="hold">
                                          <p:stCondLst>
                                            <p:cond delay="499"/>
                                          </p:stCondLst>
                                        </p:cTn>
                                        <p:tgtEl>
                                          <p:spTgt spid="2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2" presetClass="exit" presetSubtype="4" fill="hold" nodeType="clickEffect">
                                  <p:stCondLst>
                                    <p:cond delay="0"/>
                                  </p:stCondLst>
                                  <p:childTnLst>
                                    <p:anim calcmode="lin" valueType="num">
                                      <p:cBhvr additive="base">
                                        <p:cTn id="24" dur="500"/>
                                        <p:tgtEl>
                                          <p:spTgt spid="30"/>
                                        </p:tgtEl>
                                        <p:attrNameLst>
                                          <p:attrName>ppt_y</p:attrName>
                                        </p:attrNameLst>
                                      </p:cBhvr>
                                      <p:tavLst>
                                        <p:tav tm="0">
                                          <p:val>
                                            <p:strVal val="#ppt_y"/>
                                          </p:val>
                                        </p:tav>
                                        <p:tav tm="100000">
                                          <p:val>
                                            <p:strVal val="#ppt_y+#ppt_h*1.125000"/>
                                          </p:val>
                                        </p:tav>
                                      </p:tavLst>
                                    </p:anim>
                                    <p:animEffect transition="out" filter="wipe(down)">
                                      <p:cBhvr>
                                        <p:cTn id="25" dur="500"/>
                                        <p:tgtEl>
                                          <p:spTgt spid="30"/>
                                        </p:tgtEl>
                                      </p:cBhvr>
                                    </p:animEffect>
                                    <p:set>
                                      <p:cBhvr>
                                        <p:cTn id="26"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2816154"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难点与创新</a:t>
            </a:r>
          </a:p>
        </p:txBody>
      </p:sp>
      <p:sp>
        <p:nvSpPr>
          <p:cNvPr id="4" name="矩形 3">
            <a:extLst>
              <a:ext uri="{FF2B5EF4-FFF2-40B4-BE49-F238E27FC236}">
                <a16:creationId xmlns:a16="http://schemas.microsoft.com/office/drawing/2014/main" id="{808B78F3-885C-4D00-8446-3747365BA44C}"/>
              </a:ext>
            </a:extLst>
          </p:cNvPr>
          <p:cNvSpPr/>
          <p:nvPr/>
        </p:nvSpPr>
        <p:spPr>
          <a:xfrm>
            <a:off x="4482718" y="310243"/>
            <a:ext cx="7709282" cy="520314"/>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创新">
            <a:extLst>
              <a:ext uri="{FF2B5EF4-FFF2-40B4-BE49-F238E27FC236}">
                <a16:creationId xmlns:a16="http://schemas.microsoft.com/office/drawing/2014/main" id="{5F860ABD-CFF7-4B45-81F4-C0B5B442D4DF}"/>
              </a:ext>
            </a:extLst>
          </p:cNvPr>
          <p:cNvSpPr txBox="1"/>
          <p:nvPr/>
        </p:nvSpPr>
        <p:spPr>
          <a:xfrm>
            <a:off x="594690" y="3930077"/>
            <a:ext cx="11099800" cy="729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444500" indent="-444500" algn="l">
              <a:spcBef>
                <a:spcPts val="4200"/>
              </a:spcBef>
              <a:buSzPct val="145000"/>
              <a:buChar char="•"/>
              <a:defRPr sz="3200" b="0">
                <a:latin typeface="Songti SC Regular"/>
                <a:ea typeface="Songti SC Regular"/>
                <a:cs typeface="Songti SC Regular"/>
                <a:sym typeface="Songti SC Regular"/>
              </a:defRPr>
            </a:lvl1pPr>
          </a:lstStyle>
          <a:p>
            <a:r>
              <a:rPr dirty="0" err="1"/>
              <a:t>创新</a:t>
            </a:r>
            <a:endParaRPr dirty="0"/>
          </a:p>
        </p:txBody>
      </p:sp>
      <p:sp>
        <p:nvSpPr>
          <p:cNvPr id="25" name="着色器参数的管理和传递…">
            <a:extLst>
              <a:ext uri="{FF2B5EF4-FFF2-40B4-BE49-F238E27FC236}">
                <a16:creationId xmlns:a16="http://schemas.microsoft.com/office/drawing/2014/main" id="{436719B9-37F2-7047-B7A4-FABE63FC8380}"/>
              </a:ext>
            </a:extLst>
          </p:cNvPr>
          <p:cNvSpPr txBox="1"/>
          <p:nvPr/>
        </p:nvSpPr>
        <p:spPr>
          <a:xfrm>
            <a:off x="594690" y="1783554"/>
            <a:ext cx="11404600" cy="2056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1100137" indent="-388937" algn="l">
              <a:spcBef>
                <a:spcPts val="1000"/>
              </a:spcBef>
              <a:buSzPct val="145000"/>
              <a:buChar char="•"/>
              <a:defRPr sz="2800" b="0">
                <a:latin typeface="Songti SC Regular"/>
                <a:ea typeface="Songti SC Regular"/>
                <a:cs typeface="Songti SC Regular"/>
                <a:sym typeface="Songti SC Regular"/>
              </a:defRPr>
            </a:pPr>
            <a:r>
              <a:rPr dirty="0" err="1"/>
              <a:t>着色器参数的管理和传递</a:t>
            </a:r>
            <a:endParaRPr dirty="0"/>
          </a:p>
          <a:p>
            <a:pPr marL="1100137" indent="-388937" algn="l">
              <a:spcBef>
                <a:spcPts val="1000"/>
              </a:spcBef>
              <a:buSzPct val="145000"/>
              <a:buChar char="•"/>
              <a:defRPr sz="2800" b="0">
                <a:latin typeface="Songti SC Regular"/>
                <a:ea typeface="Songti SC Regular"/>
                <a:cs typeface="Songti SC Regular"/>
                <a:sym typeface="Songti SC Regular"/>
              </a:defRPr>
            </a:pPr>
            <a:r>
              <a:rPr dirty="0" err="1"/>
              <a:t>模型的加载和渲染工作的分离</a:t>
            </a:r>
            <a:endParaRPr dirty="0"/>
          </a:p>
          <a:p>
            <a:pPr marL="1100137" indent="-388937" algn="l">
              <a:spcBef>
                <a:spcPts val="1000"/>
              </a:spcBef>
              <a:buSzPct val="145000"/>
              <a:buChar char="•"/>
              <a:defRPr sz="2800" b="0">
                <a:latin typeface="Songti SC Regular"/>
                <a:ea typeface="Songti SC Regular"/>
                <a:cs typeface="Songti SC Regular"/>
                <a:sym typeface="Songti SC Regular"/>
              </a:defRPr>
            </a:pPr>
            <a:r>
              <a:rPr dirty="0" err="1"/>
              <a:t>场景的实时渲染</a:t>
            </a:r>
            <a:endParaRPr dirty="0"/>
          </a:p>
        </p:txBody>
      </p:sp>
      <p:sp>
        <p:nvSpPr>
          <p:cNvPr id="26" name="使用信号量和三重缓存减少CPU与GPU的空闲时间。…">
            <a:extLst>
              <a:ext uri="{FF2B5EF4-FFF2-40B4-BE49-F238E27FC236}">
                <a16:creationId xmlns:a16="http://schemas.microsoft.com/office/drawing/2014/main" id="{B00BFE4F-3972-2244-A81D-763438DA7EE2}"/>
              </a:ext>
            </a:extLst>
          </p:cNvPr>
          <p:cNvSpPr txBox="1"/>
          <p:nvPr/>
        </p:nvSpPr>
        <p:spPr>
          <a:xfrm>
            <a:off x="594690" y="4617713"/>
            <a:ext cx="11404600" cy="2056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1100137" indent="-388937" algn="l">
              <a:spcBef>
                <a:spcPts val="1000"/>
              </a:spcBef>
              <a:buSzPct val="145000"/>
              <a:buChar char="•"/>
              <a:defRPr sz="2800" b="0">
                <a:latin typeface="Songti SC Regular"/>
                <a:ea typeface="Songti SC Regular"/>
                <a:cs typeface="Songti SC Regular"/>
                <a:sym typeface="Songti SC Regular"/>
              </a:defRPr>
            </a:pPr>
            <a:r>
              <a:rPr dirty="0" err="1"/>
              <a:t>使用信号量和三重缓存</a:t>
            </a:r>
            <a:r>
              <a:rPr lang="zh-CN" altLang="en-US" dirty="0"/>
              <a:t>减少内存的频繁读取</a:t>
            </a:r>
          </a:p>
          <a:p>
            <a:pPr marL="1100137" indent="-388937" algn="l">
              <a:spcBef>
                <a:spcPts val="1000"/>
              </a:spcBef>
              <a:buSzPct val="145000"/>
              <a:buChar char="•"/>
              <a:defRPr sz="2800" b="0">
                <a:latin typeface="Songti SC Regular"/>
                <a:ea typeface="Songti SC Regular"/>
                <a:cs typeface="Songti SC Regular"/>
                <a:sym typeface="Songti SC Regular"/>
              </a:defRPr>
            </a:pPr>
            <a:r>
              <a:rPr lang="zh-CN" altLang="en-US" dirty="0"/>
              <a:t>统一的资源管理</a:t>
            </a:r>
          </a:p>
        </p:txBody>
      </p:sp>
      <p:sp>
        <p:nvSpPr>
          <p:cNvPr id="27" name="创新">
            <a:extLst>
              <a:ext uri="{FF2B5EF4-FFF2-40B4-BE49-F238E27FC236}">
                <a16:creationId xmlns:a16="http://schemas.microsoft.com/office/drawing/2014/main" id="{4CE5F884-47CF-F54D-AA90-C008ED0368D6}"/>
              </a:ext>
            </a:extLst>
          </p:cNvPr>
          <p:cNvSpPr txBox="1"/>
          <p:nvPr/>
        </p:nvSpPr>
        <p:spPr>
          <a:xfrm>
            <a:off x="594690" y="1117960"/>
            <a:ext cx="11099800" cy="729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444500" indent="-444500" algn="l">
              <a:spcBef>
                <a:spcPts val="4200"/>
              </a:spcBef>
              <a:buSzPct val="145000"/>
              <a:buChar char="•"/>
              <a:defRPr sz="3200" b="0">
                <a:latin typeface="Songti SC Regular"/>
                <a:ea typeface="Songti SC Regular"/>
                <a:cs typeface="Songti SC Regular"/>
                <a:sym typeface="Songti SC Regular"/>
              </a:defRPr>
            </a:lvl1pPr>
          </a:lstStyle>
          <a:p>
            <a:r>
              <a:rPr lang="zh-CN" altLang="en-US" dirty="0"/>
              <a:t>难点</a:t>
            </a:r>
            <a:endParaRPr dirty="0"/>
          </a:p>
        </p:txBody>
      </p:sp>
    </p:spTree>
    <p:extLst>
      <p:ext uri="{BB962C8B-B14F-4D97-AF65-F5344CB8AC3E}">
        <p14:creationId xmlns:p14="http://schemas.microsoft.com/office/powerpoint/2010/main" val="2542051726"/>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2461986"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结论</a:t>
            </a:r>
          </a:p>
        </p:txBody>
      </p:sp>
      <p:sp>
        <p:nvSpPr>
          <p:cNvPr id="4" name="矩形 3">
            <a:extLst>
              <a:ext uri="{FF2B5EF4-FFF2-40B4-BE49-F238E27FC236}">
                <a16:creationId xmlns:a16="http://schemas.microsoft.com/office/drawing/2014/main" id="{808B78F3-885C-4D00-8446-3747365BA44C}"/>
              </a:ext>
            </a:extLst>
          </p:cNvPr>
          <p:cNvSpPr/>
          <p:nvPr/>
        </p:nvSpPr>
        <p:spPr>
          <a:xfrm>
            <a:off x="4278086" y="310243"/>
            <a:ext cx="7913914"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基于Metal的游戏引擎，使用Metal Shaders Language着色器语言，利用Metal的特性，实现了高性能的渲染工作。并使用Swift和AppKit开发了用户交互界面，通过界面的操作来对场景进行可视化的操作。…">
            <a:extLst>
              <a:ext uri="{FF2B5EF4-FFF2-40B4-BE49-F238E27FC236}">
                <a16:creationId xmlns:a16="http://schemas.microsoft.com/office/drawing/2014/main" id="{A86406D0-3F26-C944-BDA6-4CBE2D997D03}"/>
              </a:ext>
            </a:extLst>
          </p:cNvPr>
          <p:cNvSpPr/>
          <p:nvPr/>
        </p:nvSpPr>
        <p:spPr>
          <a:xfrm>
            <a:off x="562483" y="1449476"/>
            <a:ext cx="10915342" cy="3159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indent="711200" algn="l">
              <a:spcBef>
                <a:spcPts val="1000"/>
              </a:spcBef>
              <a:defRPr sz="2800" b="0">
                <a:latin typeface="Songti SC Regular"/>
                <a:ea typeface="Songti SC Regular"/>
                <a:cs typeface="Songti SC Regular"/>
                <a:sym typeface="Songti SC Regular"/>
              </a:defRPr>
            </a:pPr>
            <a:r>
              <a:rPr dirty="0" err="1"/>
              <a:t>基于Metal的游戏引擎，使用</a:t>
            </a:r>
            <a:r>
              <a:rPr lang="zh-CN" altLang="en-US" dirty="0"/>
              <a:t> </a:t>
            </a:r>
            <a:r>
              <a:rPr dirty="0"/>
              <a:t>Metal Shaders Language</a:t>
            </a:r>
            <a:r>
              <a:rPr lang="zh-CN" altLang="en-US" dirty="0"/>
              <a:t> </a:t>
            </a:r>
            <a:r>
              <a:rPr dirty="0" err="1"/>
              <a:t>着色器语言</a:t>
            </a:r>
            <a:r>
              <a:rPr lang="zh-CN" altLang="en-US" dirty="0"/>
              <a:t>和</a:t>
            </a:r>
            <a:r>
              <a:rPr lang="en-US" altLang="zh-CN" dirty="0"/>
              <a:t>Swift</a:t>
            </a:r>
            <a:r>
              <a:rPr lang="zh-CN" altLang="en-US" dirty="0"/>
              <a:t> 语言进行开发。</a:t>
            </a:r>
            <a:endParaRPr lang="en-US" altLang="zh-CN" dirty="0"/>
          </a:p>
          <a:p>
            <a:pPr indent="711200">
              <a:spcBef>
                <a:spcPts val="1000"/>
              </a:spcBef>
              <a:defRPr sz="2800" b="0">
                <a:latin typeface="Songti SC Regular"/>
                <a:ea typeface="Songti SC Regular"/>
                <a:cs typeface="Songti SC Regular"/>
                <a:sym typeface="Songti SC Regular"/>
              </a:defRPr>
            </a:pPr>
            <a:r>
              <a:rPr lang="zh-CN" altLang="en-US" dirty="0"/>
              <a:t>本系统提供了高效的渲染和图形用户界面，利用 </a:t>
            </a:r>
            <a:r>
              <a:rPr lang="en-US" altLang="zh-CN" dirty="0"/>
              <a:t>Metal</a:t>
            </a:r>
            <a:r>
              <a:rPr lang="zh-CN" altLang="en-US" dirty="0"/>
              <a:t> 的特性降低了</a:t>
            </a:r>
            <a:r>
              <a:rPr lang="en-US" altLang="zh-CN" dirty="0"/>
              <a:t>CPU</a:t>
            </a:r>
            <a:r>
              <a:rPr lang="zh-CN" altLang="en-US" dirty="0"/>
              <a:t>的开销，以及更高效地管理内存。</a:t>
            </a:r>
            <a:endParaRPr lang="en-US" altLang="zh-CN" dirty="0"/>
          </a:p>
          <a:p>
            <a:pPr indent="711200" algn="l">
              <a:spcBef>
                <a:spcPts val="1000"/>
              </a:spcBef>
              <a:defRPr sz="2800" b="0">
                <a:latin typeface="Songti SC Regular"/>
                <a:ea typeface="Songti SC Regular"/>
                <a:cs typeface="Songti SC Regular"/>
                <a:sym typeface="Songti SC Regular"/>
              </a:defRPr>
            </a:pPr>
            <a:r>
              <a:rPr lang="zh-CN" altLang="en-US" dirty="0"/>
              <a:t>经过功能测试和性能测试，保证功能的正常运行。验证了本系统的可用性。</a:t>
            </a:r>
          </a:p>
        </p:txBody>
      </p:sp>
    </p:spTree>
    <p:extLst>
      <p:ext uri="{BB962C8B-B14F-4D97-AF65-F5344CB8AC3E}">
        <p14:creationId xmlns:p14="http://schemas.microsoft.com/office/powerpoint/2010/main" val="3401600637"/>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76012D74-3418-40D1-AFF0-7B84D1832B26}"/>
              </a:ext>
            </a:extLst>
          </p:cNvPr>
          <p:cNvSpPr/>
          <p:nvPr/>
        </p:nvSpPr>
        <p:spPr>
          <a:xfrm>
            <a:off x="0" y="0"/>
            <a:ext cx="12192000" cy="3429000"/>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16D063C7-9736-4923-A4C9-4E25721BA3BA}"/>
              </a:ext>
            </a:extLst>
          </p:cNvPr>
          <p:cNvSpPr/>
          <p:nvPr/>
        </p:nvSpPr>
        <p:spPr>
          <a:xfrm>
            <a:off x="0" y="3429000"/>
            <a:ext cx="12192000" cy="3429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DBBDAE12-B400-4C5E-A8D7-DA395DD2F6F3}"/>
              </a:ext>
            </a:extLst>
          </p:cNvPr>
          <p:cNvSpPr/>
          <p:nvPr/>
        </p:nvSpPr>
        <p:spPr>
          <a:xfrm>
            <a:off x="637185" y="515368"/>
            <a:ext cx="10955729" cy="5806377"/>
          </a:xfrm>
          <a:prstGeom prst="rect">
            <a:avLst/>
          </a:prstGeom>
          <a:solidFill>
            <a:schemeClr val="bg1"/>
          </a:solidFill>
          <a:ln>
            <a:noFill/>
          </a:ln>
          <a:effectLst>
            <a:outerShdw blurRad="1905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F68BCC1-DCD5-4940-8B15-443955448A23}"/>
              </a:ext>
            </a:extLst>
          </p:cNvPr>
          <p:cNvSpPr txBox="1"/>
          <p:nvPr/>
        </p:nvSpPr>
        <p:spPr>
          <a:xfrm>
            <a:off x="3120571" y="2937527"/>
            <a:ext cx="5976026" cy="923330"/>
          </a:xfrm>
          <a:prstGeom prst="rect">
            <a:avLst/>
          </a:prstGeom>
          <a:noFill/>
        </p:spPr>
        <p:txBody>
          <a:bodyPr wrap="square" rtlCol="0">
            <a:spAutoFit/>
          </a:bodyPr>
          <a:lstStyle/>
          <a:p>
            <a:pPr algn="dist"/>
            <a:r>
              <a:rPr lang="en-US" altLang="zh-CN" sz="5400" dirty="0">
                <a:solidFill>
                  <a:srgbClr val="9B0000"/>
                </a:solidFill>
                <a:latin typeface="思源黑体 Bold" panose="020B0800000000000000" pitchFamily="34" charset="-122"/>
                <a:ea typeface="思源黑体 Bold" panose="020B0800000000000000" pitchFamily="34" charset="-122"/>
              </a:rPr>
              <a:t>THANK</a:t>
            </a:r>
            <a:r>
              <a:rPr lang="zh-CN" altLang="en-US" sz="5400" dirty="0">
                <a:solidFill>
                  <a:srgbClr val="9B0000"/>
                </a:solidFill>
                <a:latin typeface="思源黑体 Bold" panose="020B0800000000000000" pitchFamily="34" charset="-122"/>
                <a:ea typeface="思源黑体 Bold" panose="020B0800000000000000" pitchFamily="34" charset="-122"/>
              </a:rPr>
              <a:t> </a:t>
            </a:r>
            <a:r>
              <a:rPr lang="en-US" altLang="zh-CN" sz="5400" dirty="0">
                <a:solidFill>
                  <a:srgbClr val="9B0000"/>
                </a:solidFill>
                <a:latin typeface="思源黑体 Bold" panose="020B0800000000000000" pitchFamily="34" charset="-122"/>
                <a:ea typeface="思源黑体 Bold" panose="020B0800000000000000" pitchFamily="34" charset="-122"/>
              </a:rPr>
              <a:t>YOU</a:t>
            </a:r>
            <a:endParaRPr lang="zh-CN" altLang="en-US" sz="5400" dirty="0">
              <a:solidFill>
                <a:srgbClr val="9B0000"/>
              </a:solidFill>
              <a:latin typeface="思源黑体 Bold" panose="020B0800000000000000" pitchFamily="34" charset="-122"/>
              <a:ea typeface="思源黑体 Bold" panose="020B0800000000000000" pitchFamily="34" charset="-122"/>
            </a:endParaRPr>
          </a:p>
        </p:txBody>
      </p:sp>
      <p:cxnSp>
        <p:nvCxnSpPr>
          <p:cNvPr id="50" name="直接连接符 49">
            <a:extLst>
              <a:ext uri="{FF2B5EF4-FFF2-40B4-BE49-F238E27FC236}">
                <a16:creationId xmlns:a16="http://schemas.microsoft.com/office/drawing/2014/main" id="{77554E03-6E88-44FB-9AB5-21E37D6735F9}"/>
              </a:ext>
            </a:extLst>
          </p:cNvPr>
          <p:cNvCxnSpPr>
            <a:cxnSpLocks/>
          </p:cNvCxnSpPr>
          <p:nvPr/>
        </p:nvCxnSpPr>
        <p:spPr>
          <a:xfrm>
            <a:off x="2597724" y="3868591"/>
            <a:ext cx="7073616" cy="0"/>
          </a:xfrm>
          <a:prstGeom prst="line">
            <a:avLst/>
          </a:prstGeom>
          <a:ln>
            <a:gradFill>
              <a:gsLst>
                <a:gs pos="0">
                  <a:srgbClr val="9B0000">
                    <a:alpha val="0"/>
                  </a:srgbClr>
                </a:gs>
                <a:gs pos="50000">
                  <a:srgbClr val="9B0000"/>
                </a:gs>
                <a:gs pos="100000">
                  <a:srgbClr val="9B0000">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52" name="半闭框 51">
            <a:extLst>
              <a:ext uri="{FF2B5EF4-FFF2-40B4-BE49-F238E27FC236}">
                <a16:creationId xmlns:a16="http://schemas.microsoft.com/office/drawing/2014/main" id="{D5215996-973A-4C20-9309-15AB4901A4DE}"/>
              </a:ext>
            </a:extLst>
          </p:cNvPr>
          <p:cNvSpPr/>
          <p:nvPr/>
        </p:nvSpPr>
        <p:spPr>
          <a:xfrm>
            <a:off x="862694" y="747487"/>
            <a:ext cx="400050" cy="400050"/>
          </a:xfrm>
          <a:prstGeom prst="halfFrame">
            <a:avLst>
              <a:gd name="adj1" fmla="val 7421"/>
              <a:gd name="adj2" fmla="val 6789"/>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半闭框 52">
            <a:extLst>
              <a:ext uri="{FF2B5EF4-FFF2-40B4-BE49-F238E27FC236}">
                <a16:creationId xmlns:a16="http://schemas.microsoft.com/office/drawing/2014/main" id="{DFC928F6-43A1-43CE-AA3F-B42372938102}"/>
              </a:ext>
            </a:extLst>
          </p:cNvPr>
          <p:cNvSpPr/>
          <p:nvPr/>
        </p:nvSpPr>
        <p:spPr>
          <a:xfrm flipH="1">
            <a:off x="10929256" y="747487"/>
            <a:ext cx="400050" cy="400050"/>
          </a:xfrm>
          <a:prstGeom prst="halfFrame">
            <a:avLst>
              <a:gd name="adj1" fmla="val 7421"/>
              <a:gd name="adj2" fmla="val 6789"/>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半闭框 53">
            <a:extLst>
              <a:ext uri="{FF2B5EF4-FFF2-40B4-BE49-F238E27FC236}">
                <a16:creationId xmlns:a16="http://schemas.microsoft.com/office/drawing/2014/main" id="{0F24ADE2-E0F3-4535-A7F3-4DCC5472E7F7}"/>
              </a:ext>
            </a:extLst>
          </p:cNvPr>
          <p:cNvSpPr/>
          <p:nvPr/>
        </p:nvSpPr>
        <p:spPr>
          <a:xfrm flipV="1">
            <a:off x="862694" y="5679698"/>
            <a:ext cx="400050" cy="400050"/>
          </a:xfrm>
          <a:prstGeom prst="halfFrame">
            <a:avLst>
              <a:gd name="adj1" fmla="val 7421"/>
              <a:gd name="adj2" fmla="val 6789"/>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半闭框 54">
            <a:extLst>
              <a:ext uri="{FF2B5EF4-FFF2-40B4-BE49-F238E27FC236}">
                <a16:creationId xmlns:a16="http://schemas.microsoft.com/office/drawing/2014/main" id="{010520CC-E2EC-4761-856F-FE5F6CADB648}"/>
              </a:ext>
            </a:extLst>
          </p:cNvPr>
          <p:cNvSpPr/>
          <p:nvPr/>
        </p:nvSpPr>
        <p:spPr>
          <a:xfrm flipH="1" flipV="1">
            <a:off x="10929256" y="5679698"/>
            <a:ext cx="400050" cy="400050"/>
          </a:xfrm>
          <a:prstGeom prst="halfFrame">
            <a:avLst>
              <a:gd name="adj1" fmla="val 7421"/>
              <a:gd name="adj2" fmla="val 6789"/>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8" name="图片 37">
            <a:extLst>
              <a:ext uri="{FF2B5EF4-FFF2-40B4-BE49-F238E27FC236}">
                <a16:creationId xmlns:a16="http://schemas.microsoft.com/office/drawing/2014/main" id="{B494BCFB-22B6-224B-B897-C3EF1582E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4112" y="1257564"/>
            <a:ext cx="1761873" cy="1658233"/>
          </a:xfrm>
          <a:prstGeom prst="rect">
            <a:avLst/>
          </a:prstGeom>
          <a:noFill/>
          <a:ln>
            <a:noFill/>
          </a:ln>
        </p:spPr>
      </p:pic>
      <p:sp>
        <p:nvSpPr>
          <p:cNvPr id="14" name="文本框 13">
            <a:extLst>
              <a:ext uri="{FF2B5EF4-FFF2-40B4-BE49-F238E27FC236}">
                <a16:creationId xmlns:a16="http://schemas.microsoft.com/office/drawing/2014/main" id="{27A9D541-BEA3-EF46-936D-E1932AD59664}"/>
              </a:ext>
            </a:extLst>
          </p:cNvPr>
          <p:cNvSpPr txBox="1"/>
          <p:nvPr/>
        </p:nvSpPr>
        <p:spPr>
          <a:xfrm>
            <a:off x="3107987" y="3944368"/>
            <a:ext cx="5976026" cy="923330"/>
          </a:xfrm>
          <a:prstGeom prst="rect">
            <a:avLst/>
          </a:prstGeom>
          <a:noFill/>
        </p:spPr>
        <p:txBody>
          <a:bodyPr wrap="square" rtlCol="0">
            <a:spAutoFit/>
          </a:bodyPr>
          <a:lstStyle/>
          <a:p>
            <a:pPr algn="dist"/>
            <a:r>
              <a:rPr lang="zh-CN" altLang="en-US" sz="5400" dirty="0">
                <a:solidFill>
                  <a:srgbClr val="9B0000"/>
                </a:solidFill>
                <a:latin typeface="思源黑体 Bold" panose="020B0800000000000000" pitchFamily="34" charset="-122"/>
                <a:ea typeface="思源黑体 Bold" panose="020B0800000000000000" pitchFamily="34" charset="-122"/>
              </a:rPr>
              <a:t>谢谢老师们的指导</a:t>
            </a:r>
          </a:p>
        </p:txBody>
      </p:sp>
    </p:spTree>
    <p:extLst>
      <p:ext uri="{BB962C8B-B14F-4D97-AF65-F5344CB8AC3E}">
        <p14:creationId xmlns:p14="http://schemas.microsoft.com/office/powerpoint/2010/main" val="782895063"/>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2461986"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选题背景</a:t>
            </a:r>
          </a:p>
        </p:txBody>
      </p:sp>
      <p:sp>
        <p:nvSpPr>
          <p:cNvPr id="4" name="矩形 3">
            <a:extLst>
              <a:ext uri="{FF2B5EF4-FFF2-40B4-BE49-F238E27FC236}">
                <a16:creationId xmlns:a16="http://schemas.microsoft.com/office/drawing/2014/main" id="{808B78F3-885C-4D00-8446-3747365BA44C}"/>
              </a:ext>
            </a:extLst>
          </p:cNvPr>
          <p:cNvSpPr/>
          <p:nvPr/>
        </p:nvSpPr>
        <p:spPr>
          <a:xfrm>
            <a:off x="4278086" y="310243"/>
            <a:ext cx="7913914"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随着GPU的发展，渲染复杂的三维场景已不是大问题，渲染过程中往往伴随着大量的线程调度、函数调用、对象创建操作等，导致CPU的开销高，成为了渲染中的瓶颈。为了解决这些问题，苹果公司在2014年发布了Metal，一个低CPU开销、能够更好的协调GPU和CPU的应用程序接口。并提供了高效的资源管理操作。Metal相比于其它图像应用程序接口，它还对于iOS系统以及macOS系统做出了优化。…">
            <a:extLst>
              <a:ext uri="{FF2B5EF4-FFF2-40B4-BE49-F238E27FC236}">
                <a16:creationId xmlns:a16="http://schemas.microsoft.com/office/drawing/2014/main" id="{2467FC4D-4EF7-D34A-A55C-1ACA56374404}"/>
              </a:ext>
            </a:extLst>
          </p:cNvPr>
          <p:cNvSpPr txBox="1">
            <a:spLocks/>
          </p:cNvSpPr>
          <p:nvPr/>
        </p:nvSpPr>
        <p:spPr>
          <a:xfrm>
            <a:off x="460556" y="1293578"/>
            <a:ext cx="11099800" cy="4270844"/>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711200" algn="just">
              <a:buFont typeface="Arial" panose="020B0604020202020204" pitchFamily="34" charset="0"/>
              <a:buNone/>
              <a:defRPr sz="2800"/>
            </a:pPr>
            <a:r>
              <a:rPr lang="zh-CN" altLang="en-US" dirty="0">
                <a:latin typeface="Songti SC" panose="02010600040101010101" pitchFamily="2" charset="-122"/>
                <a:ea typeface="Songti SC" panose="02010600040101010101" pitchFamily="2" charset="-122"/>
              </a:rPr>
              <a:t>随着互联网行业的飞速发展，游戏已渐渐成为了人们生活中的一部分。高性能地渲染出三维场景成为了每个游戏引擎的关键。</a:t>
            </a:r>
          </a:p>
          <a:p>
            <a:pPr marL="0" indent="711200" algn="just">
              <a:buFont typeface="Arial" panose="020B0604020202020204" pitchFamily="34" charset="0"/>
              <a:buNone/>
              <a:defRPr sz="2800"/>
            </a:pPr>
            <a:endParaRPr lang="zh-CN" altLang="en-US" dirty="0">
              <a:latin typeface="Songti SC" panose="02010600040101010101" pitchFamily="2" charset="-122"/>
              <a:ea typeface="Songti SC" panose="02010600040101010101" pitchFamily="2" charset="-122"/>
            </a:endParaRPr>
          </a:p>
          <a:p>
            <a:pPr marL="0" indent="711200" algn="just">
              <a:buFont typeface="Arial" panose="020B0604020202020204" pitchFamily="34" charset="0"/>
              <a:buNone/>
              <a:defRPr sz="2800"/>
            </a:pPr>
            <a:r>
              <a:rPr lang="zh-CN" altLang="en-US" dirty="0">
                <a:latin typeface="Songti SC" panose="02010600040101010101" pitchFamily="2" charset="-122"/>
                <a:ea typeface="Songti SC" panose="02010600040101010101" pitchFamily="2" charset="-122"/>
              </a:rPr>
              <a:t>渲染过程中会有大量的线程调度、对象创建等操作导致</a:t>
            </a:r>
            <a:r>
              <a:rPr lang="en-US" altLang="zh-CN" dirty="0">
                <a:latin typeface="Songti SC" panose="02010600040101010101" pitchFamily="2" charset="-122"/>
                <a:ea typeface="Songti SC" panose="02010600040101010101" pitchFamily="2" charset="-122"/>
              </a:rPr>
              <a:t>CPU</a:t>
            </a:r>
            <a:r>
              <a:rPr lang="zh-CN" altLang="en-US" dirty="0">
                <a:latin typeface="Songti SC" panose="02010600040101010101" pitchFamily="2" charset="-122"/>
                <a:ea typeface="Songti SC" panose="02010600040101010101" pitchFamily="2" charset="-122"/>
              </a:rPr>
              <a:t>的开销过高。</a:t>
            </a:r>
            <a:r>
              <a:rPr lang="en-US" altLang="zh-CN" dirty="0">
                <a:latin typeface="Songti SC" panose="02010600040101010101" pitchFamily="2" charset="-122"/>
                <a:ea typeface="Songti SC" panose="02010600040101010101" pitchFamily="2" charset="-122"/>
              </a:rPr>
              <a:t>OpenGL</a:t>
            </a:r>
            <a:r>
              <a:rPr lang="zh-CN" altLang="en-US" dirty="0">
                <a:latin typeface="Songti SC" panose="02010600040101010101" pitchFamily="2" charset="-122"/>
                <a:ea typeface="Songti SC" panose="02010600040101010101" pitchFamily="2" charset="-122"/>
              </a:rPr>
              <a:t>等</a:t>
            </a:r>
            <a:r>
              <a:rPr lang="en-US" altLang="zh-CN" dirty="0">
                <a:latin typeface="Songti SC" panose="02010600040101010101" pitchFamily="2" charset="-122"/>
                <a:ea typeface="Songti SC" panose="02010600040101010101" pitchFamily="2" charset="-122"/>
              </a:rPr>
              <a:t>API</a:t>
            </a:r>
            <a:r>
              <a:rPr lang="zh-CN" altLang="en-US" dirty="0">
                <a:latin typeface="Songti SC" panose="02010600040101010101" pitchFamily="2" charset="-122"/>
                <a:ea typeface="Songti SC" panose="02010600040101010101" pitchFamily="2" charset="-122"/>
              </a:rPr>
              <a:t>没有提供资源管理相关的</a:t>
            </a:r>
            <a:r>
              <a:rPr lang="en-US" altLang="zh-CN" dirty="0">
                <a:latin typeface="Songti SC" panose="02010600040101010101" pitchFamily="2" charset="-122"/>
                <a:ea typeface="Songti SC" panose="02010600040101010101" pitchFamily="2" charset="-122"/>
              </a:rPr>
              <a:t>API</a:t>
            </a:r>
            <a:r>
              <a:rPr lang="zh-CN" altLang="en-US" dirty="0">
                <a:latin typeface="Songti SC" panose="02010600040101010101" pitchFamily="2" charset="-122"/>
                <a:ea typeface="Songti SC" panose="02010600040101010101" pitchFamily="2" charset="-122"/>
              </a:rPr>
              <a:t>，无法细粒度的管理内存资源。</a:t>
            </a:r>
          </a:p>
          <a:p>
            <a:pPr marL="0" indent="711200" algn="just">
              <a:buFont typeface="Arial" panose="020B0604020202020204" pitchFamily="34" charset="0"/>
              <a:buNone/>
              <a:defRPr sz="2800"/>
            </a:pPr>
            <a:endParaRPr lang="zh-CN" altLang="en-US" dirty="0">
              <a:latin typeface="Songti SC" panose="02010600040101010101" pitchFamily="2" charset="-122"/>
              <a:ea typeface="Songti SC" panose="02010600040101010101" pitchFamily="2" charset="-122"/>
            </a:endParaRPr>
          </a:p>
          <a:p>
            <a:pPr marL="0" indent="711200" algn="just">
              <a:buFont typeface="Arial" panose="020B0604020202020204" pitchFamily="34" charset="0"/>
              <a:buNone/>
              <a:defRPr sz="2800"/>
            </a:pPr>
            <a:r>
              <a:rPr lang="zh-CN" altLang="en-US" dirty="0">
                <a:latin typeface="Songti SC" panose="02010600040101010101" pitchFamily="2" charset="-122"/>
                <a:ea typeface="Songti SC" panose="02010600040101010101" pitchFamily="2" charset="-122"/>
              </a:rPr>
              <a:t>使用</a:t>
            </a:r>
            <a:r>
              <a:rPr lang="en-US" altLang="zh-CN" dirty="0">
                <a:latin typeface="Songti SC" panose="02010600040101010101" pitchFamily="2" charset="-122"/>
                <a:ea typeface="Songti SC" panose="02010600040101010101" pitchFamily="2" charset="-122"/>
              </a:rPr>
              <a:t>Metal</a:t>
            </a:r>
            <a:r>
              <a:rPr lang="zh-CN" altLang="en-US" dirty="0">
                <a:latin typeface="Songti SC" panose="02010600040101010101" pitchFamily="2" charset="-122"/>
                <a:ea typeface="Songti SC" panose="02010600040101010101" pitchFamily="2" charset="-122"/>
              </a:rPr>
              <a:t>能够很好的减少</a:t>
            </a:r>
            <a:r>
              <a:rPr lang="en-US" altLang="zh-CN" dirty="0">
                <a:latin typeface="Songti SC" panose="02010600040101010101" pitchFamily="2" charset="-122"/>
                <a:ea typeface="Songti SC" panose="02010600040101010101" pitchFamily="2" charset="-122"/>
              </a:rPr>
              <a:t>CPU</a:t>
            </a:r>
            <a:r>
              <a:rPr lang="zh-CN" altLang="en-US" dirty="0">
                <a:latin typeface="Songti SC" panose="02010600040101010101" pitchFamily="2" charset="-122"/>
                <a:ea typeface="Songti SC" panose="02010600040101010101" pitchFamily="2" charset="-122"/>
              </a:rPr>
              <a:t>和</a:t>
            </a:r>
            <a:r>
              <a:rPr lang="en-US" altLang="zh-CN" dirty="0">
                <a:latin typeface="Songti SC" panose="02010600040101010101" pitchFamily="2" charset="-122"/>
                <a:ea typeface="Songti SC" panose="02010600040101010101" pitchFamily="2" charset="-122"/>
              </a:rPr>
              <a:t>GPU</a:t>
            </a:r>
            <a:r>
              <a:rPr lang="zh-CN" altLang="en-US" dirty="0">
                <a:latin typeface="Songti SC" panose="02010600040101010101" pitchFamily="2" charset="-122"/>
                <a:ea typeface="Songti SC" panose="02010600040101010101" pitchFamily="2" charset="-122"/>
              </a:rPr>
              <a:t>之间的空闲时间，使用其提供的资源管理相关接口来合理的使用内存。</a:t>
            </a:r>
          </a:p>
          <a:p>
            <a:pPr marL="0" indent="711200" algn="just">
              <a:buFont typeface="Arial" panose="020B0604020202020204" pitchFamily="34" charset="0"/>
              <a:buNone/>
              <a:defRPr sz="2800"/>
            </a:pPr>
            <a:endParaRPr lang="zh-CN" altLang="en-US" dirty="0">
              <a:latin typeface="Songti SC" panose="02010600040101010101" pitchFamily="2" charset="-122"/>
              <a:ea typeface="Songti SC" panose="02010600040101010101" pitchFamily="2" charset="-122"/>
            </a:endParaRPr>
          </a:p>
          <a:p>
            <a:pPr marL="0" indent="711200" algn="just">
              <a:buFont typeface="Arial" panose="020B0604020202020204" pitchFamily="34" charset="0"/>
              <a:buNone/>
              <a:defRPr sz="2800"/>
            </a:pPr>
            <a:endParaRPr lang="zh-CN" altLang="en-US" dirty="0">
              <a:latin typeface="Songti SC" panose="02010600040101010101" pitchFamily="2" charset="-122"/>
              <a:ea typeface="Songti SC" panose="02010600040101010101" pitchFamily="2" charset="-122"/>
            </a:endParaRPr>
          </a:p>
          <a:p>
            <a:pPr marL="0" indent="711200" algn="just">
              <a:buFont typeface="Arial" panose="020B0604020202020204" pitchFamily="34" charset="0"/>
              <a:buNone/>
              <a:defRPr sz="2800"/>
            </a:pPr>
            <a:endParaRPr lang="zh-CN" altLang="en-US" dirty="0">
              <a:latin typeface="Songti SC" panose="02010600040101010101" pitchFamily="2" charset="-122"/>
              <a:ea typeface="Songti SC" panose="02010600040101010101" pitchFamily="2" charset="-122"/>
            </a:endParaRPr>
          </a:p>
          <a:p>
            <a:pPr marL="0" indent="711200" algn="just">
              <a:buFont typeface="Arial" panose="020B0604020202020204" pitchFamily="34" charset="0"/>
              <a:buNone/>
              <a:defRPr sz="2800"/>
            </a:pPr>
            <a:endParaRPr lang="zh-CN" altLang="en-US"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2804598421"/>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4256480"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所用的平台和技术</a:t>
            </a:r>
          </a:p>
        </p:txBody>
      </p:sp>
      <p:sp>
        <p:nvSpPr>
          <p:cNvPr id="4" name="矩形 3">
            <a:extLst>
              <a:ext uri="{FF2B5EF4-FFF2-40B4-BE49-F238E27FC236}">
                <a16:creationId xmlns:a16="http://schemas.microsoft.com/office/drawing/2014/main" id="{808B78F3-885C-4D00-8446-3747365BA44C}"/>
              </a:ext>
            </a:extLst>
          </p:cNvPr>
          <p:cNvSpPr/>
          <p:nvPr/>
        </p:nvSpPr>
        <p:spPr>
          <a:xfrm>
            <a:off x="5923044" y="310243"/>
            <a:ext cx="6268956"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台：macOS…">
            <a:extLst>
              <a:ext uri="{FF2B5EF4-FFF2-40B4-BE49-F238E27FC236}">
                <a16:creationId xmlns:a16="http://schemas.microsoft.com/office/drawing/2014/main" id="{DDE7B324-6F31-3448-B45D-A7B469E77115}"/>
              </a:ext>
            </a:extLst>
          </p:cNvPr>
          <p:cNvSpPr txBox="1">
            <a:spLocks/>
          </p:cNvSpPr>
          <p:nvPr/>
        </p:nvSpPr>
        <p:spPr>
          <a:xfrm>
            <a:off x="546100" y="1332953"/>
            <a:ext cx="11099800" cy="449464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3200" dirty="0">
                <a:latin typeface="Songti SC" panose="02010600040101010101" pitchFamily="2" charset="-122"/>
                <a:ea typeface="Songti SC" panose="02010600040101010101" pitchFamily="2" charset="-122"/>
              </a:rPr>
              <a:t>平台：</a:t>
            </a:r>
            <a:r>
              <a:rPr lang="en-US" sz="3200" dirty="0">
                <a:latin typeface="Songti SC" panose="02010600040101010101" pitchFamily="2" charset="-122"/>
                <a:ea typeface="Songti SC" panose="02010600040101010101" pitchFamily="2" charset="-122"/>
              </a:rPr>
              <a:t>macOS</a:t>
            </a:r>
          </a:p>
          <a:p>
            <a:pPr marL="0" indent="0" algn="just">
              <a:buNone/>
            </a:pPr>
            <a:endParaRPr lang="en-US" sz="3200" dirty="0">
              <a:latin typeface="Songti SC" panose="02010600040101010101" pitchFamily="2" charset="-122"/>
              <a:ea typeface="Songti SC" panose="02010600040101010101" pitchFamily="2" charset="-122"/>
            </a:endParaRPr>
          </a:p>
          <a:p>
            <a:pPr algn="just"/>
            <a:r>
              <a:rPr lang="zh-CN" altLang="en-US" sz="3200" dirty="0">
                <a:latin typeface="Songti SC" panose="02010600040101010101" pitchFamily="2" charset="-122"/>
                <a:ea typeface="Songti SC" panose="02010600040101010101" pitchFamily="2" charset="-122"/>
              </a:rPr>
              <a:t>语言：</a:t>
            </a:r>
            <a:r>
              <a:rPr lang="en-US" sz="3200" dirty="0">
                <a:latin typeface="Songti SC" panose="02010600040101010101" pitchFamily="2" charset="-122"/>
                <a:ea typeface="Songti SC" panose="02010600040101010101" pitchFamily="2" charset="-122"/>
              </a:rPr>
              <a:t>Swift, Metal Shaders Language</a:t>
            </a:r>
          </a:p>
          <a:p>
            <a:pPr marL="0" indent="0" algn="just">
              <a:buNone/>
            </a:pPr>
            <a:endParaRPr lang="en-US" sz="3200" dirty="0">
              <a:latin typeface="Songti SC" panose="02010600040101010101" pitchFamily="2" charset="-122"/>
              <a:ea typeface="Songti SC" panose="02010600040101010101" pitchFamily="2" charset="-122"/>
            </a:endParaRPr>
          </a:p>
          <a:p>
            <a:pPr algn="just"/>
            <a:r>
              <a:rPr lang="zh-CN" altLang="en-US" sz="3200" dirty="0">
                <a:latin typeface="Songti SC" panose="02010600040101010101" pitchFamily="2" charset="-122"/>
                <a:ea typeface="Songti SC" panose="02010600040101010101" pitchFamily="2" charset="-122"/>
              </a:rPr>
              <a:t>框架：</a:t>
            </a:r>
            <a:r>
              <a:rPr lang="en-US" sz="3200" dirty="0" err="1">
                <a:latin typeface="Songti SC" panose="02010600040101010101" pitchFamily="2" charset="-122"/>
                <a:ea typeface="Songti SC" panose="02010600040101010101" pitchFamily="2" charset="-122"/>
              </a:rPr>
              <a:t>AppKit</a:t>
            </a:r>
            <a:r>
              <a:rPr lang="en-US" sz="3200" dirty="0">
                <a:latin typeface="Songti SC" panose="02010600040101010101" pitchFamily="2" charset="-122"/>
                <a:ea typeface="Songti SC" panose="02010600040101010101" pitchFamily="2" charset="-122"/>
              </a:rPr>
              <a:t>, </a:t>
            </a:r>
            <a:r>
              <a:rPr lang="en-US" sz="3200" dirty="0" err="1">
                <a:latin typeface="Songti SC" panose="02010600040101010101" pitchFamily="2" charset="-122"/>
                <a:ea typeface="Songti SC" panose="02010600040101010101" pitchFamily="2" charset="-122"/>
              </a:rPr>
              <a:t>MetalKit</a:t>
            </a:r>
            <a:r>
              <a:rPr lang="en-US" sz="3200" dirty="0">
                <a:latin typeface="Songti SC" panose="02010600040101010101" pitchFamily="2" charset="-122"/>
                <a:ea typeface="Songti SC" panose="02010600040101010101" pitchFamily="2" charset="-122"/>
              </a:rPr>
              <a:t>, Model I/O</a:t>
            </a:r>
            <a:r>
              <a:rPr lang="zh-CN" altLang="en-US" sz="3200" dirty="0">
                <a:latin typeface="Songti SC" panose="02010600040101010101" pitchFamily="2" charset="-122"/>
                <a:ea typeface="Songti SC" panose="02010600040101010101" pitchFamily="2" charset="-122"/>
              </a:rPr>
              <a:t>，</a:t>
            </a:r>
            <a:r>
              <a:rPr lang="en-US" altLang="zh-CN" sz="3200" dirty="0">
                <a:latin typeface="Songti SC" panose="02010600040101010101" pitchFamily="2" charset="-122"/>
                <a:ea typeface="Songti SC" panose="02010600040101010101" pitchFamily="2" charset="-122"/>
              </a:rPr>
              <a:t>MPS</a:t>
            </a:r>
          </a:p>
          <a:p>
            <a:pPr marL="0" indent="0" algn="just">
              <a:buNone/>
            </a:pPr>
            <a:endParaRPr lang="en-US" sz="3200" dirty="0">
              <a:latin typeface="Songti SC" panose="02010600040101010101" pitchFamily="2" charset="-122"/>
              <a:ea typeface="Songti SC" panose="02010600040101010101" pitchFamily="2" charset="-122"/>
            </a:endParaRPr>
          </a:p>
          <a:p>
            <a:pPr algn="just"/>
            <a:r>
              <a:rPr lang="en-US" sz="3200" dirty="0" err="1">
                <a:latin typeface="Songti SC" panose="02010600040101010101" pitchFamily="2" charset="-122"/>
                <a:ea typeface="Songti SC" panose="02010600040101010101" pitchFamily="2" charset="-122"/>
              </a:rPr>
              <a:t>IDE：Xcode</a:t>
            </a:r>
            <a:endParaRPr lang="en-US" sz="3200"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607937418"/>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2461986"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主要工作</a:t>
            </a:r>
          </a:p>
        </p:txBody>
      </p:sp>
      <p:sp>
        <p:nvSpPr>
          <p:cNvPr id="4" name="矩形 3">
            <a:extLst>
              <a:ext uri="{FF2B5EF4-FFF2-40B4-BE49-F238E27FC236}">
                <a16:creationId xmlns:a16="http://schemas.microsoft.com/office/drawing/2014/main" id="{808B78F3-885C-4D00-8446-3747365BA44C}"/>
              </a:ext>
            </a:extLst>
          </p:cNvPr>
          <p:cNvSpPr/>
          <p:nvPr/>
        </p:nvSpPr>
        <p:spPr>
          <a:xfrm>
            <a:off x="4278086" y="310243"/>
            <a:ext cx="7913914"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9C2DFF76-1A9D-1D47-A78E-85C4D03CB49F}"/>
              </a:ext>
            </a:extLst>
          </p:cNvPr>
          <p:cNvGrpSpPr/>
          <p:nvPr/>
        </p:nvGrpSpPr>
        <p:grpSpPr>
          <a:xfrm>
            <a:off x="483555" y="1214224"/>
            <a:ext cx="11404600" cy="5075883"/>
            <a:chOff x="546100" y="1207037"/>
            <a:chExt cx="11404600" cy="5075883"/>
          </a:xfrm>
        </p:grpSpPr>
        <p:sp>
          <p:nvSpPr>
            <p:cNvPr id="22" name="模型加载…">
              <a:extLst>
                <a:ext uri="{FF2B5EF4-FFF2-40B4-BE49-F238E27FC236}">
                  <a16:creationId xmlns:a16="http://schemas.microsoft.com/office/drawing/2014/main" id="{43BFF375-1509-2A48-AB11-5F86E937DE71}"/>
                </a:ext>
              </a:extLst>
            </p:cNvPr>
            <p:cNvSpPr txBox="1"/>
            <p:nvPr/>
          </p:nvSpPr>
          <p:spPr>
            <a:xfrm>
              <a:off x="546100" y="1936394"/>
              <a:ext cx="11404600" cy="4346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1100137" indent="-388937" algn="l">
                <a:spcBef>
                  <a:spcPts val="1000"/>
                </a:spcBef>
                <a:buSzPct val="145000"/>
                <a:buChar char="•"/>
                <a:defRPr sz="2800" b="0">
                  <a:latin typeface="Songti SC Regular"/>
                  <a:ea typeface="Songti SC Regular"/>
                  <a:cs typeface="Songti SC Regular"/>
                  <a:sym typeface="Songti SC Regular"/>
                </a:defRPr>
              </a:pPr>
              <a:r>
                <a:rPr dirty="0" err="1"/>
                <a:t>模型加载</a:t>
              </a:r>
              <a:endParaRPr dirty="0"/>
            </a:p>
            <a:p>
              <a:pPr marL="1100137" indent="-388937" algn="l">
                <a:spcBef>
                  <a:spcPts val="1000"/>
                </a:spcBef>
                <a:buSzPct val="145000"/>
                <a:buChar char="•"/>
                <a:defRPr sz="2800" b="0">
                  <a:latin typeface="Songti SC Regular"/>
                  <a:ea typeface="Songti SC Regular"/>
                  <a:cs typeface="Songti SC Regular"/>
                  <a:sym typeface="Songti SC Regular"/>
                </a:defRPr>
              </a:pPr>
              <a:r>
                <a:rPr dirty="0" err="1"/>
                <a:t>光照的模拟</a:t>
              </a:r>
              <a:endParaRPr dirty="0"/>
            </a:p>
            <a:p>
              <a:pPr marL="1100137" indent="-388937" algn="l">
                <a:spcBef>
                  <a:spcPts val="1000"/>
                </a:spcBef>
                <a:buSzPct val="145000"/>
                <a:buChar char="•"/>
                <a:defRPr sz="2800" b="0">
                  <a:latin typeface="Songti SC Regular"/>
                  <a:ea typeface="Songti SC Regular"/>
                  <a:cs typeface="Songti SC Regular"/>
                  <a:sym typeface="Songti SC Regular"/>
                </a:defRPr>
              </a:pPr>
              <a:r>
                <a:rPr dirty="0" err="1"/>
                <a:t>天空盒</a:t>
              </a:r>
              <a:endParaRPr dirty="0"/>
            </a:p>
            <a:p>
              <a:pPr marL="1100137" indent="-388937" algn="l">
                <a:spcBef>
                  <a:spcPts val="1000"/>
                </a:spcBef>
                <a:buSzPct val="145000"/>
                <a:buChar char="•"/>
                <a:defRPr sz="2800" b="0">
                  <a:latin typeface="Songti SC Regular"/>
                  <a:ea typeface="Songti SC Regular"/>
                  <a:cs typeface="Songti SC Regular"/>
                  <a:sym typeface="Songti SC Regular"/>
                </a:defRPr>
              </a:pPr>
              <a:r>
                <a:rPr dirty="0" err="1"/>
                <a:t>地形生成</a:t>
              </a:r>
              <a:endParaRPr dirty="0"/>
            </a:p>
            <a:p>
              <a:pPr marL="1100137" indent="-388937" algn="l">
                <a:spcBef>
                  <a:spcPts val="1000"/>
                </a:spcBef>
                <a:buSzPct val="145000"/>
                <a:buChar char="•"/>
                <a:defRPr sz="2800" b="0">
                  <a:latin typeface="Songti SC Regular"/>
                  <a:ea typeface="Songti SC Regular"/>
                  <a:cs typeface="Songti SC Regular"/>
                  <a:sym typeface="Songti SC Regular"/>
                </a:defRPr>
              </a:pPr>
              <a:r>
                <a:rPr dirty="0" err="1"/>
                <a:t>三种不同的渲染方式：正向渲染、延迟渲染、光线追踪</a:t>
              </a:r>
              <a:endParaRPr dirty="0"/>
            </a:p>
          </p:txBody>
        </p:sp>
        <p:sp>
          <p:nvSpPr>
            <p:cNvPr id="23" name="图形用户界面">
              <a:extLst>
                <a:ext uri="{FF2B5EF4-FFF2-40B4-BE49-F238E27FC236}">
                  <a16:creationId xmlns:a16="http://schemas.microsoft.com/office/drawing/2014/main" id="{01656DD2-AAF8-D144-AB99-77DAF6A51F4C}"/>
                </a:ext>
              </a:extLst>
            </p:cNvPr>
            <p:cNvSpPr txBox="1"/>
            <p:nvPr/>
          </p:nvSpPr>
          <p:spPr>
            <a:xfrm>
              <a:off x="546100" y="5390794"/>
              <a:ext cx="11099800" cy="729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444500" indent="-444500" algn="l">
                <a:spcBef>
                  <a:spcPts val="4200"/>
                </a:spcBef>
                <a:buSzPct val="145000"/>
                <a:buChar char="•"/>
                <a:defRPr sz="3200" b="0">
                  <a:latin typeface="Songti SC Regular"/>
                  <a:ea typeface="Songti SC Regular"/>
                  <a:cs typeface="Songti SC Regular"/>
                  <a:sym typeface="Songti SC Regular"/>
                </a:defRPr>
              </a:lvl1pPr>
            </a:lstStyle>
            <a:p>
              <a:r>
                <a:rPr dirty="0" err="1"/>
                <a:t>图形用户界面</a:t>
              </a:r>
              <a:endParaRPr dirty="0"/>
            </a:p>
          </p:txBody>
        </p:sp>
        <p:sp>
          <p:nvSpPr>
            <p:cNvPr id="24" name="系统的功能实现">
              <a:extLst>
                <a:ext uri="{FF2B5EF4-FFF2-40B4-BE49-F238E27FC236}">
                  <a16:creationId xmlns:a16="http://schemas.microsoft.com/office/drawing/2014/main" id="{9B5FFA71-386B-D74D-BAA2-D0477D8431A7}"/>
                </a:ext>
              </a:extLst>
            </p:cNvPr>
            <p:cNvSpPr txBox="1">
              <a:spLocks/>
            </p:cNvSpPr>
            <p:nvPr/>
          </p:nvSpPr>
          <p:spPr>
            <a:xfrm>
              <a:off x="546100" y="1207037"/>
              <a:ext cx="11099800" cy="72935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latin typeface="Songti SC" panose="02010600040101010101" pitchFamily="2" charset="-122"/>
                  <a:ea typeface="Songti SC" panose="02010600040101010101" pitchFamily="2" charset="-122"/>
                </a:rPr>
                <a:t>系统的功能实现</a:t>
              </a:r>
            </a:p>
          </p:txBody>
        </p:sp>
      </p:grpSp>
    </p:spTree>
    <p:extLst>
      <p:ext uri="{BB962C8B-B14F-4D97-AF65-F5344CB8AC3E}">
        <p14:creationId xmlns:p14="http://schemas.microsoft.com/office/powerpoint/2010/main" val="3831995958"/>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2461986"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主要工作</a:t>
            </a:r>
          </a:p>
        </p:txBody>
      </p:sp>
      <p:sp>
        <p:nvSpPr>
          <p:cNvPr id="4" name="矩形 3">
            <a:extLst>
              <a:ext uri="{FF2B5EF4-FFF2-40B4-BE49-F238E27FC236}">
                <a16:creationId xmlns:a16="http://schemas.microsoft.com/office/drawing/2014/main" id="{808B78F3-885C-4D00-8446-3747365BA44C}"/>
              </a:ext>
            </a:extLst>
          </p:cNvPr>
          <p:cNvSpPr/>
          <p:nvPr/>
        </p:nvSpPr>
        <p:spPr>
          <a:xfrm>
            <a:off x="4278086" y="310243"/>
            <a:ext cx="7913914"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模型加载">
            <a:extLst>
              <a:ext uri="{FF2B5EF4-FFF2-40B4-BE49-F238E27FC236}">
                <a16:creationId xmlns:a16="http://schemas.microsoft.com/office/drawing/2014/main" id="{0ADFA46D-FC5A-F84F-BE12-4BB21C3F9B22}"/>
              </a:ext>
            </a:extLst>
          </p:cNvPr>
          <p:cNvSpPr txBox="1">
            <a:spLocks/>
          </p:cNvSpPr>
          <p:nvPr/>
        </p:nvSpPr>
        <p:spPr>
          <a:xfrm>
            <a:off x="424271" y="947135"/>
            <a:ext cx="11099800" cy="513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Heiti SC Medium" pitchFamily="2" charset="-128"/>
                <a:ea typeface="Heiti SC Medium" pitchFamily="2" charset="-128"/>
              </a:rPr>
              <a:t>模型加载功能</a:t>
            </a:r>
          </a:p>
        </p:txBody>
      </p:sp>
      <p:sp>
        <p:nvSpPr>
          <p:cNvPr id="26" name="本系统使用Model I/O框架对.obj文件中的内容进行解析，解析得到该文件中所有顶点信息(Vertices)、纹理信息(Textures)、颜色信息(Colors)和材质信息(Material)，将这些信息进行存储，用于后续的渲染操作。加载步骤如图1-1所示。">
            <a:extLst>
              <a:ext uri="{FF2B5EF4-FFF2-40B4-BE49-F238E27FC236}">
                <a16:creationId xmlns:a16="http://schemas.microsoft.com/office/drawing/2014/main" id="{34BF55AF-9A23-F54F-AA28-83F158CF6441}"/>
              </a:ext>
            </a:extLst>
          </p:cNvPr>
          <p:cNvSpPr/>
          <p:nvPr/>
        </p:nvSpPr>
        <p:spPr>
          <a:xfrm>
            <a:off x="506802" y="1518114"/>
            <a:ext cx="11053554" cy="942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indent="711200" algn="l">
              <a:spcBef>
                <a:spcPts val="1000"/>
              </a:spcBef>
              <a:defRPr sz="2800" b="0">
                <a:latin typeface="Songti SC Regular"/>
                <a:ea typeface="Songti SC Regular"/>
                <a:cs typeface="Songti SC Regular"/>
                <a:sym typeface="Songti SC Regular"/>
              </a:defRPr>
            </a:lvl1pPr>
          </a:lstStyle>
          <a:p>
            <a:pPr indent="0"/>
            <a:r>
              <a:rPr sz="2600" dirty="0" err="1"/>
              <a:t>本系统使用Model</a:t>
            </a:r>
            <a:r>
              <a:rPr sz="2600" dirty="0"/>
              <a:t> I/</a:t>
            </a:r>
            <a:r>
              <a:rPr sz="2600" dirty="0" err="1"/>
              <a:t>O框架对.obj文件中的内容进行解析，解析得到该文件中所有顶点</a:t>
            </a:r>
            <a:r>
              <a:rPr lang="zh-CN" altLang="en-US" sz="2600" dirty="0"/>
              <a:t>与纹理</a:t>
            </a:r>
            <a:r>
              <a:rPr sz="2600" dirty="0" err="1"/>
              <a:t>信息</a:t>
            </a:r>
            <a:r>
              <a:rPr lang="zh-CN" altLang="en-US" sz="2600" dirty="0"/>
              <a:t>，</a:t>
            </a:r>
            <a:r>
              <a:rPr sz="2600" dirty="0" err="1"/>
              <a:t>将这些信息进行</a:t>
            </a:r>
            <a:r>
              <a:rPr lang="zh-CN" altLang="en-US" sz="2600" dirty="0"/>
              <a:t>加载</a:t>
            </a:r>
            <a:r>
              <a:rPr lang="zh-CN" altLang="en-US" sz="2600"/>
              <a:t>到内存中</a:t>
            </a:r>
            <a:r>
              <a:rPr sz="2600"/>
              <a:t>，</a:t>
            </a:r>
            <a:r>
              <a:rPr sz="2600" dirty="0" err="1"/>
              <a:t>用于后续的渲染操作</a:t>
            </a:r>
            <a:r>
              <a:rPr sz="2600" dirty="0"/>
              <a:t>。</a:t>
            </a:r>
          </a:p>
        </p:txBody>
      </p:sp>
      <p:sp>
        <p:nvSpPr>
          <p:cNvPr id="29" name=".obj文件">
            <a:extLst>
              <a:ext uri="{FF2B5EF4-FFF2-40B4-BE49-F238E27FC236}">
                <a16:creationId xmlns:a16="http://schemas.microsoft.com/office/drawing/2014/main" id="{3D48D36E-88FD-604D-8FFF-E94A3FAFE627}"/>
              </a:ext>
            </a:extLst>
          </p:cNvPr>
          <p:cNvSpPr/>
          <p:nvPr/>
        </p:nvSpPr>
        <p:spPr>
          <a:xfrm>
            <a:off x="1972377" y="4271527"/>
            <a:ext cx="1398001" cy="943177"/>
          </a:xfrm>
          <a:prstGeom prst="roundRect">
            <a:avLst>
              <a:gd name="adj" fmla="val 15000"/>
            </a:avLst>
          </a:prstGeom>
          <a:solidFill>
            <a:schemeClr val="accent5"/>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200"/>
            </a:lvl1pPr>
          </a:lstStyle>
          <a:p>
            <a:pPr algn="ctr"/>
            <a:r>
              <a:rPr>
                <a:latin typeface="Heiti SC Medium" pitchFamily="2" charset="-128"/>
                <a:ea typeface="Heiti SC Medium" pitchFamily="2" charset="-128"/>
              </a:rPr>
              <a:t>.obj文件</a:t>
            </a:r>
          </a:p>
        </p:txBody>
      </p:sp>
      <p:sp>
        <p:nvSpPr>
          <p:cNvPr id="30" name="Model I/O">
            <a:extLst>
              <a:ext uri="{FF2B5EF4-FFF2-40B4-BE49-F238E27FC236}">
                <a16:creationId xmlns:a16="http://schemas.microsoft.com/office/drawing/2014/main" id="{0E106FF7-FB48-5548-A45A-57BEA07A4E2C}"/>
              </a:ext>
            </a:extLst>
          </p:cNvPr>
          <p:cNvSpPr/>
          <p:nvPr/>
        </p:nvSpPr>
        <p:spPr>
          <a:xfrm>
            <a:off x="4801348" y="4271527"/>
            <a:ext cx="1869063" cy="943178"/>
          </a:xfrm>
          <a:prstGeom prst="roundRect">
            <a:avLst>
              <a:gd name="adj" fmla="val 15000"/>
            </a:avLst>
          </a:prstGeom>
          <a:solidFill>
            <a:schemeClr val="accent5"/>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200"/>
            </a:lvl1pPr>
          </a:lstStyle>
          <a:p>
            <a:pPr algn="ctr"/>
            <a:r>
              <a:rPr>
                <a:latin typeface="Heiti SC Medium" pitchFamily="2" charset="-128"/>
                <a:ea typeface="Heiti SC Medium" pitchFamily="2" charset="-128"/>
              </a:rPr>
              <a:t>Model I/O</a:t>
            </a:r>
          </a:p>
        </p:txBody>
      </p:sp>
      <p:grpSp>
        <p:nvGrpSpPr>
          <p:cNvPr id="31" name="成组">
            <a:extLst>
              <a:ext uri="{FF2B5EF4-FFF2-40B4-BE49-F238E27FC236}">
                <a16:creationId xmlns:a16="http://schemas.microsoft.com/office/drawing/2014/main" id="{3FA4F5FA-67A2-5C45-9610-9545EC60CBF9}"/>
              </a:ext>
            </a:extLst>
          </p:cNvPr>
          <p:cNvGrpSpPr/>
          <p:nvPr/>
        </p:nvGrpSpPr>
        <p:grpSpPr>
          <a:xfrm>
            <a:off x="8101381" y="3429000"/>
            <a:ext cx="2065248" cy="2512450"/>
            <a:chOff x="1" y="174481"/>
            <a:chExt cx="1876152" cy="2512447"/>
          </a:xfrm>
          <a:solidFill>
            <a:schemeClr val="accent5"/>
          </a:solidFill>
        </p:grpSpPr>
        <p:sp>
          <p:nvSpPr>
            <p:cNvPr id="34" name="Model">
              <a:extLst>
                <a:ext uri="{FF2B5EF4-FFF2-40B4-BE49-F238E27FC236}">
                  <a16:creationId xmlns:a16="http://schemas.microsoft.com/office/drawing/2014/main" id="{69E1E96A-D5FA-8E43-AC73-23E899DE0D28}"/>
                </a:ext>
              </a:extLst>
            </p:cNvPr>
            <p:cNvSpPr/>
            <p:nvPr/>
          </p:nvSpPr>
          <p:spPr>
            <a:xfrm>
              <a:off x="1" y="174481"/>
              <a:ext cx="1876152" cy="2512447"/>
            </a:xfrm>
            <a:prstGeom prst="roundRect">
              <a:avLst>
                <a:gd name="adj" fmla="val 8071"/>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ctr">
                <a:defRPr sz="2200"/>
              </a:pPr>
              <a:endParaRPr b="1" dirty="0">
                <a:latin typeface="Heiti SC Medium" pitchFamily="2" charset="-128"/>
                <a:ea typeface="Heiti SC Medium" pitchFamily="2" charset="-128"/>
              </a:endParaRPr>
            </a:p>
            <a:p>
              <a:pPr algn="ctr">
                <a:defRPr sz="2200"/>
              </a:pPr>
              <a:r>
                <a:rPr b="1" dirty="0">
                  <a:latin typeface="Heiti SC Medium" pitchFamily="2" charset="-128"/>
                  <a:ea typeface="Heiti SC Medium" pitchFamily="2" charset="-128"/>
                </a:rPr>
                <a:t>Model</a:t>
              </a:r>
            </a:p>
          </p:txBody>
        </p:sp>
        <p:sp>
          <p:nvSpPr>
            <p:cNvPr id="35" name="Vertices…">
              <a:extLst>
                <a:ext uri="{FF2B5EF4-FFF2-40B4-BE49-F238E27FC236}">
                  <a16:creationId xmlns:a16="http://schemas.microsoft.com/office/drawing/2014/main" id="{5BF2C034-938A-F14B-9706-8514D9EE52F1}"/>
                </a:ext>
              </a:extLst>
            </p:cNvPr>
            <p:cNvSpPr txBox="1"/>
            <p:nvPr/>
          </p:nvSpPr>
          <p:spPr>
            <a:xfrm>
              <a:off x="269314" y="813450"/>
              <a:ext cx="1337525" cy="16768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ctr"/>
              <a:r>
                <a:rPr dirty="0">
                  <a:latin typeface="Heiti SC Medium" pitchFamily="2" charset="-128"/>
                  <a:ea typeface="Heiti SC Medium" pitchFamily="2" charset="-128"/>
                </a:rPr>
                <a:t>Vertices</a:t>
              </a:r>
            </a:p>
            <a:p>
              <a:pPr algn="ctr"/>
              <a:r>
                <a:rPr dirty="0">
                  <a:latin typeface="Heiti SC Medium" pitchFamily="2" charset="-128"/>
                  <a:ea typeface="Heiti SC Medium" pitchFamily="2" charset="-128"/>
                </a:rPr>
                <a:t>Textures</a:t>
              </a:r>
            </a:p>
            <a:p>
              <a:pPr algn="ctr"/>
              <a:r>
                <a:rPr dirty="0">
                  <a:latin typeface="Heiti SC Medium" pitchFamily="2" charset="-128"/>
                  <a:ea typeface="Heiti SC Medium" pitchFamily="2" charset="-128"/>
                </a:rPr>
                <a:t>Colors</a:t>
              </a:r>
            </a:p>
            <a:p>
              <a:pPr algn="ctr"/>
              <a:r>
                <a:rPr dirty="0">
                  <a:latin typeface="Heiti SC Medium" pitchFamily="2" charset="-128"/>
                  <a:ea typeface="Heiti SC Medium" pitchFamily="2" charset="-128"/>
                </a:rPr>
                <a:t>Material</a:t>
              </a:r>
            </a:p>
          </p:txBody>
        </p:sp>
      </p:grpSp>
      <p:sp>
        <p:nvSpPr>
          <p:cNvPr id="5" name="右箭头 4">
            <a:extLst>
              <a:ext uri="{FF2B5EF4-FFF2-40B4-BE49-F238E27FC236}">
                <a16:creationId xmlns:a16="http://schemas.microsoft.com/office/drawing/2014/main" id="{155B8669-1F3F-EF4D-8791-7B77EF63A126}"/>
              </a:ext>
            </a:extLst>
          </p:cNvPr>
          <p:cNvSpPr/>
          <p:nvPr/>
        </p:nvSpPr>
        <p:spPr>
          <a:xfrm>
            <a:off x="3507475" y="4626591"/>
            <a:ext cx="1105468" cy="23201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右箭头 35">
            <a:extLst>
              <a:ext uri="{FF2B5EF4-FFF2-40B4-BE49-F238E27FC236}">
                <a16:creationId xmlns:a16="http://schemas.microsoft.com/office/drawing/2014/main" id="{3F9162A8-336D-4246-B29B-684601DFCE4F}"/>
              </a:ext>
            </a:extLst>
          </p:cNvPr>
          <p:cNvSpPr/>
          <p:nvPr/>
        </p:nvSpPr>
        <p:spPr>
          <a:xfrm>
            <a:off x="6811359" y="4569219"/>
            <a:ext cx="1105468" cy="23201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33535837"/>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2461986"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主要工作</a:t>
            </a:r>
          </a:p>
        </p:txBody>
      </p:sp>
      <p:sp>
        <p:nvSpPr>
          <p:cNvPr id="4" name="矩形 3">
            <a:extLst>
              <a:ext uri="{FF2B5EF4-FFF2-40B4-BE49-F238E27FC236}">
                <a16:creationId xmlns:a16="http://schemas.microsoft.com/office/drawing/2014/main" id="{808B78F3-885C-4D00-8446-3747365BA44C}"/>
              </a:ext>
            </a:extLst>
          </p:cNvPr>
          <p:cNvSpPr/>
          <p:nvPr/>
        </p:nvSpPr>
        <p:spPr>
          <a:xfrm>
            <a:off x="4278086" y="310243"/>
            <a:ext cx="7913914"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模型加载">
            <a:extLst>
              <a:ext uri="{FF2B5EF4-FFF2-40B4-BE49-F238E27FC236}">
                <a16:creationId xmlns:a16="http://schemas.microsoft.com/office/drawing/2014/main" id="{0ADFA46D-FC5A-F84F-BE12-4BB21C3F9B22}"/>
              </a:ext>
            </a:extLst>
          </p:cNvPr>
          <p:cNvSpPr txBox="1">
            <a:spLocks/>
          </p:cNvSpPr>
          <p:nvPr/>
        </p:nvSpPr>
        <p:spPr>
          <a:xfrm>
            <a:off x="378025" y="956574"/>
            <a:ext cx="11099800" cy="513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Heiti SC Medium" pitchFamily="2" charset="-128"/>
                <a:ea typeface="Heiti SC Medium" pitchFamily="2" charset="-128"/>
              </a:rPr>
              <a:t>光照模拟</a:t>
            </a:r>
          </a:p>
        </p:txBody>
      </p:sp>
      <p:sp>
        <p:nvSpPr>
          <p:cNvPr id="26" name="本系统使用Model I/O框架对.obj文件中的内容进行解析，解析得到该文件中所有顶点信息(Vertices)、纹理信息(Textures)、颜色信息(Colors)和材质信息(Material)，将这些信息进行存储，用于后续的渲染操作。加载步骤如图1-1所示。">
            <a:extLst>
              <a:ext uri="{FF2B5EF4-FFF2-40B4-BE49-F238E27FC236}">
                <a16:creationId xmlns:a16="http://schemas.microsoft.com/office/drawing/2014/main" id="{34BF55AF-9A23-F54F-AA28-83F158CF6441}"/>
              </a:ext>
            </a:extLst>
          </p:cNvPr>
          <p:cNvSpPr/>
          <p:nvPr/>
        </p:nvSpPr>
        <p:spPr>
          <a:xfrm>
            <a:off x="424271" y="1556457"/>
            <a:ext cx="11463884" cy="4277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indent="711200" algn="l">
              <a:spcBef>
                <a:spcPts val="1000"/>
              </a:spcBef>
              <a:defRPr sz="2800" b="0">
                <a:latin typeface="Songti SC Regular"/>
                <a:ea typeface="Songti SC Regular"/>
                <a:cs typeface="Songti SC Regular"/>
                <a:sym typeface="Songti SC Regular"/>
              </a:defRPr>
            </a:lvl1pPr>
          </a:lstStyle>
          <a:p>
            <a:pPr indent="0"/>
            <a:r>
              <a:rPr lang="zh-CN" altLang="en-US" sz="2500" dirty="0"/>
              <a:t>本系统一共提供了</a:t>
            </a:r>
            <a:r>
              <a:rPr lang="en-US" altLang="zh-CN" sz="2500" dirty="0"/>
              <a:t>4</a:t>
            </a:r>
            <a:r>
              <a:rPr lang="zh-CN" altLang="en-US" sz="2500" dirty="0"/>
              <a:t>种光源类型，分别是：直射光、点光源、聚光灯光和环境光。</a:t>
            </a:r>
          </a:p>
        </p:txBody>
      </p:sp>
      <p:sp>
        <p:nvSpPr>
          <p:cNvPr id="28" name="（1）直射光。直射光发出的所有光线沿着一个方向射出，不会因为距离而衰减。图2-1为直射光的渲染效果。">
            <a:extLst>
              <a:ext uri="{FF2B5EF4-FFF2-40B4-BE49-F238E27FC236}">
                <a16:creationId xmlns:a16="http://schemas.microsoft.com/office/drawing/2014/main" id="{1728E2DC-BCED-1B47-A936-906851293EE1}"/>
              </a:ext>
            </a:extLst>
          </p:cNvPr>
          <p:cNvSpPr/>
          <p:nvPr/>
        </p:nvSpPr>
        <p:spPr>
          <a:xfrm>
            <a:off x="378025" y="2137424"/>
            <a:ext cx="11258719" cy="4710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a:spcBef>
                <a:spcPts val="1000"/>
              </a:spcBef>
              <a:defRPr sz="2800" b="0">
                <a:latin typeface="Songti SC Regular"/>
                <a:ea typeface="Songti SC Regular"/>
                <a:cs typeface="Songti SC Regular"/>
                <a:sym typeface="Songti SC Regular"/>
              </a:defRPr>
            </a:pPr>
            <a:r>
              <a:rPr sz="2400" dirty="0"/>
              <a:t>（1）直射光。直射光发出的所有光线沿着一个方向射出，不会因为距离而衰减。</a:t>
            </a:r>
            <a:endParaRPr sz="2400" dirty="0">
              <a:latin typeface="Times New Roman"/>
              <a:ea typeface="Times New Roman"/>
              <a:cs typeface="Times New Roman"/>
              <a:sym typeface="Times New Roman"/>
            </a:endParaRPr>
          </a:p>
        </p:txBody>
      </p:sp>
      <p:pic>
        <p:nvPicPr>
          <p:cNvPr id="33" name="屏幕快照 2019-05-10 10.29.15.png" descr="屏幕快照 2019-05-10 10.29.15.png">
            <a:extLst>
              <a:ext uri="{FF2B5EF4-FFF2-40B4-BE49-F238E27FC236}">
                <a16:creationId xmlns:a16="http://schemas.microsoft.com/office/drawing/2014/main" id="{53B5F2C8-7C94-E84C-B0B5-380B72A29307}"/>
              </a:ext>
            </a:extLst>
          </p:cNvPr>
          <p:cNvPicPr>
            <a:picLocks noChangeAspect="1"/>
          </p:cNvPicPr>
          <p:nvPr/>
        </p:nvPicPr>
        <p:blipFill>
          <a:blip r:embed="rId3">
            <a:extLst/>
          </a:blip>
          <a:stretch>
            <a:fillRect/>
          </a:stretch>
        </p:blipFill>
        <p:spPr>
          <a:xfrm>
            <a:off x="7272018" y="3123467"/>
            <a:ext cx="3331892" cy="2926121"/>
          </a:xfrm>
          <a:prstGeom prst="rect">
            <a:avLst/>
          </a:prstGeom>
          <a:ln w="12700" cap="flat">
            <a:noFill/>
            <a:miter lim="400000"/>
          </a:ln>
          <a:effectLst/>
        </p:spPr>
      </p:pic>
      <p:pic>
        <p:nvPicPr>
          <p:cNvPr id="6" name="图形 5" descr="太阳">
            <a:extLst>
              <a:ext uri="{FF2B5EF4-FFF2-40B4-BE49-F238E27FC236}">
                <a16:creationId xmlns:a16="http://schemas.microsoft.com/office/drawing/2014/main" id="{568BAC46-B66E-9240-89F0-249048B34D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2030" y="3318746"/>
            <a:ext cx="471003" cy="471003"/>
          </a:xfrm>
          <a:prstGeom prst="rect">
            <a:avLst/>
          </a:prstGeom>
        </p:spPr>
      </p:pic>
      <p:sp>
        <p:nvSpPr>
          <p:cNvPr id="23" name="平行四边形 22">
            <a:extLst>
              <a:ext uri="{FF2B5EF4-FFF2-40B4-BE49-F238E27FC236}">
                <a16:creationId xmlns:a16="http://schemas.microsoft.com/office/drawing/2014/main" id="{E3B72FCD-760A-8F41-93A4-522C4D2237E5}"/>
              </a:ext>
            </a:extLst>
          </p:cNvPr>
          <p:cNvSpPr/>
          <p:nvPr/>
        </p:nvSpPr>
        <p:spPr>
          <a:xfrm>
            <a:off x="1794567" y="4874585"/>
            <a:ext cx="2347928" cy="853916"/>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 name="直线箭头连接符 26">
            <a:extLst>
              <a:ext uri="{FF2B5EF4-FFF2-40B4-BE49-F238E27FC236}">
                <a16:creationId xmlns:a16="http://schemas.microsoft.com/office/drawing/2014/main" id="{CB2D89F2-4BE0-0D4A-9D49-3550BF095BE8}"/>
              </a:ext>
            </a:extLst>
          </p:cNvPr>
          <p:cNvCxnSpPr/>
          <p:nvPr/>
        </p:nvCxnSpPr>
        <p:spPr>
          <a:xfrm>
            <a:off x="1733854" y="3976192"/>
            <a:ext cx="898358" cy="1372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9A473F8A-EEC1-FD48-BED5-88F961338C25}"/>
              </a:ext>
            </a:extLst>
          </p:cNvPr>
          <p:cNvCxnSpPr/>
          <p:nvPr/>
        </p:nvCxnSpPr>
        <p:spPr>
          <a:xfrm>
            <a:off x="2243746" y="4013415"/>
            <a:ext cx="898358" cy="1372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1952DECC-594F-1E4C-98A9-A62CB8B9C5CB}"/>
              </a:ext>
            </a:extLst>
          </p:cNvPr>
          <p:cNvCxnSpPr/>
          <p:nvPr/>
        </p:nvCxnSpPr>
        <p:spPr>
          <a:xfrm>
            <a:off x="2753638" y="4012117"/>
            <a:ext cx="898358" cy="1372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5019787"/>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2461986"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主要工作</a:t>
            </a:r>
          </a:p>
        </p:txBody>
      </p:sp>
      <p:sp>
        <p:nvSpPr>
          <p:cNvPr id="4" name="矩形 3">
            <a:extLst>
              <a:ext uri="{FF2B5EF4-FFF2-40B4-BE49-F238E27FC236}">
                <a16:creationId xmlns:a16="http://schemas.microsoft.com/office/drawing/2014/main" id="{808B78F3-885C-4D00-8446-3747365BA44C}"/>
              </a:ext>
            </a:extLst>
          </p:cNvPr>
          <p:cNvSpPr/>
          <p:nvPr/>
        </p:nvSpPr>
        <p:spPr>
          <a:xfrm>
            <a:off x="4278086" y="310243"/>
            <a:ext cx="7913914"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模型加载">
            <a:extLst>
              <a:ext uri="{FF2B5EF4-FFF2-40B4-BE49-F238E27FC236}">
                <a16:creationId xmlns:a16="http://schemas.microsoft.com/office/drawing/2014/main" id="{0ADFA46D-FC5A-F84F-BE12-4BB21C3F9B22}"/>
              </a:ext>
            </a:extLst>
          </p:cNvPr>
          <p:cNvSpPr txBox="1">
            <a:spLocks/>
          </p:cNvSpPr>
          <p:nvPr/>
        </p:nvSpPr>
        <p:spPr>
          <a:xfrm>
            <a:off x="378025" y="956574"/>
            <a:ext cx="11099800" cy="513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Heiti SC Medium" pitchFamily="2" charset="-128"/>
                <a:ea typeface="Heiti SC Medium" pitchFamily="2" charset="-128"/>
              </a:rPr>
              <a:t>光照模拟</a:t>
            </a:r>
          </a:p>
        </p:txBody>
      </p:sp>
      <p:sp>
        <p:nvSpPr>
          <p:cNvPr id="26" name="本系统使用Model I/O框架对.obj文件中的内容进行解析，解析得到该文件中所有顶点信息(Vertices)、纹理信息(Textures)、颜色信息(Colors)和材质信息(Material)，将这些信息进行存储，用于后续的渲染操作。加载步骤如图1-1所示。">
            <a:extLst>
              <a:ext uri="{FF2B5EF4-FFF2-40B4-BE49-F238E27FC236}">
                <a16:creationId xmlns:a16="http://schemas.microsoft.com/office/drawing/2014/main" id="{34BF55AF-9A23-F54F-AA28-83F158CF6441}"/>
              </a:ext>
            </a:extLst>
          </p:cNvPr>
          <p:cNvSpPr/>
          <p:nvPr/>
        </p:nvSpPr>
        <p:spPr>
          <a:xfrm>
            <a:off x="424271" y="1556457"/>
            <a:ext cx="11463884" cy="4277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indent="711200" algn="l">
              <a:spcBef>
                <a:spcPts val="1000"/>
              </a:spcBef>
              <a:defRPr sz="2800" b="0">
                <a:latin typeface="Songti SC Regular"/>
                <a:ea typeface="Songti SC Regular"/>
                <a:cs typeface="Songti SC Regular"/>
                <a:sym typeface="Songti SC Regular"/>
              </a:defRPr>
            </a:lvl1pPr>
          </a:lstStyle>
          <a:p>
            <a:pPr indent="0"/>
            <a:r>
              <a:rPr lang="zh-CN" altLang="en-US" sz="2500" dirty="0"/>
              <a:t>本系统一共提供了</a:t>
            </a:r>
            <a:r>
              <a:rPr lang="en-US" altLang="zh-CN" sz="2500" dirty="0"/>
              <a:t>4</a:t>
            </a:r>
            <a:r>
              <a:rPr lang="zh-CN" altLang="en-US" sz="2500" dirty="0"/>
              <a:t>种光源类型，分别是：直射光、点光源、聚光灯光和环境光。</a:t>
            </a:r>
          </a:p>
        </p:txBody>
      </p:sp>
      <p:sp>
        <p:nvSpPr>
          <p:cNvPr id="28" name="（1）直射光。直射光发出的所有光线沿着一个方向射出，不会因为距离而衰减。图2-1为直射光的渲染效果。">
            <a:extLst>
              <a:ext uri="{FF2B5EF4-FFF2-40B4-BE49-F238E27FC236}">
                <a16:creationId xmlns:a16="http://schemas.microsoft.com/office/drawing/2014/main" id="{1728E2DC-BCED-1B47-A936-906851293EE1}"/>
              </a:ext>
            </a:extLst>
          </p:cNvPr>
          <p:cNvSpPr/>
          <p:nvPr/>
        </p:nvSpPr>
        <p:spPr>
          <a:xfrm>
            <a:off x="424271" y="2121595"/>
            <a:ext cx="10964966" cy="850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spcBef>
                <a:spcPts val="1000"/>
              </a:spcBef>
              <a:defRPr sz="2800" b="0">
                <a:latin typeface="Songti SC Regular"/>
                <a:ea typeface="Songti SC Regular"/>
                <a:cs typeface="Songti SC Regular"/>
                <a:sym typeface="Songti SC Regular"/>
              </a:defRPr>
            </a:pPr>
            <a:r>
              <a:rPr lang="zh-CN" altLang="en-US" sz="2400" dirty="0"/>
              <a:t>（</a:t>
            </a:r>
            <a:r>
              <a:rPr lang="en-US" altLang="zh-CN" sz="2400" dirty="0"/>
              <a:t>2</a:t>
            </a:r>
            <a:r>
              <a:rPr lang="zh-CN" altLang="en-US" sz="2400" dirty="0"/>
              <a:t>）点光源。光线以光源为中心，朝着四面八方发射出光线，并且光照强度会根据物体与光源中心的距离而衰减。</a:t>
            </a:r>
          </a:p>
        </p:txBody>
      </p:sp>
      <p:pic>
        <p:nvPicPr>
          <p:cNvPr id="24" name="屏幕快照 2019-05-10 13.43.30.png" descr="屏幕快照 2019-05-10 13.43.30.png">
            <a:extLst>
              <a:ext uri="{FF2B5EF4-FFF2-40B4-BE49-F238E27FC236}">
                <a16:creationId xmlns:a16="http://schemas.microsoft.com/office/drawing/2014/main" id="{264F869A-1453-9540-84D0-D9AC22B1335C}"/>
              </a:ext>
            </a:extLst>
          </p:cNvPr>
          <p:cNvPicPr>
            <a:picLocks noChangeAspect="1"/>
          </p:cNvPicPr>
          <p:nvPr/>
        </p:nvPicPr>
        <p:blipFill>
          <a:blip r:embed="rId3">
            <a:extLst/>
          </a:blip>
          <a:stretch>
            <a:fillRect/>
          </a:stretch>
        </p:blipFill>
        <p:spPr>
          <a:xfrm>
            <a:off x="7123312" y="3142591"/>
            <a:ext cx="3629304" cy="3174082"/>
          </a:xfrm>
          <a:prstGeom prst="rect">
            <a:avLst/>
          </a:prstGeom>
          <a:ln w="12700" cap="flat">
            <a:noFill/>
            <a:miter lim="400000"/>
          </a:ln>
          <a:effectLst/>
        </p:spPr>
      </p:pic>
      <p:grpSp>
        <p:nvGrpSpPr>
          <p:cNvPr id="29" name="组合 28">
            <a:extLst>
              <a:ext uri="{FF2B5EF4-FFF2-40B4-BE49-F238E27FC236}">
                <a16:creationId xmlns:a16="http://schemas.microsoft.com/office/drawing/2014/main" id="{71F604F4-C3FD-9443-9A00-99EC90A0B136}"/>
              </a:ext>
            </a:extLst>
          </p:cNvPr>
          <p:cNvGrpSpPr/>
          <p:nvPr/>
        </p:nvGrpSpPr>
        <p:grpSpPr>
          <a:xfrm>
            <a:off x="1930158" y="3911085"/>
            <a:ext cx="2347928" cy="1637093"/>
            <a:chOff x="1518960" y="3732293"/>
            <a:chExt cx="2347928" cy="1637093"/>
          </a:xfrm>
        </p:grpSpPr>
        <p:sp>
          <p:nvSpPr>
            <p:cNvPr id="22" name="矩形 21">
              <a:extLst>
                <a:ext uri="{FF2B5EF4-FFF2-40B4-BE49-F238E27FC236}">
                  <a16:creationId xmlns:a16="http://schemas.microsoft.com/office/drawing/2014/main" id="{92DDC296-A080-9C49-AEA6-7E4F025BE574}"/>
                </a:ext>
              </a:extLst>
            </p:cNvPr>
            <p:cNvSpPr/>
            <p:nvPr/>
          </p:nvSpPr>
          <p:spPr>
            <a:xfrm>
              <a:off x="1707878" y="3732293"/>
              <a:ext cx="2159010" cy="850888"/>
            </a:xfrm>
            <a:prstGeom prst="rect">
              <a:avLst/>
            </a:prstGeom>
            <a:gradFill>
              <a:gsLst>
                <a:gs pos="53000">
                  <a:schemeClr val="tx1"/>
                </a:gs>
                <a:gs pos="0">
                  <a:schemeClr val="accent4">
                    <a:lumMod val="89000"/>
                  </a:schemeClr>
                </a:gs>
                <a:gs pos="5000">
                  <a:schemeClr val="accent4">
                    <a:lumMod val="8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平行四边形 26">
              <a:extLst>
                <a:ext uri="{FF2B5EF4-FFF2-40B4-BE49-F238E27FC236}">
                  <a16:creationId xmlns:a16="http://schemas.microsoft.com/office/drawing/2014/main" id="{1378F91D-41A9-2D40-A5C9-E3C55D695BD1}"/>
                </a:ext>
              </a:extLst>
            </p:cNvPr>
            <p:cNvSpPr/>
            <p:nvPr/>
          </p:nvSpPr>
          <p:spPr>
            <a:xfrm>
              <a:off x="1518960" y="4515470"/>
              <a:ext cx="2347928" cy="853916"/>
            </a:xfrm>
            <a:prstGeom prst="parallelogram">
              <a:avLst/>
            </a:prstGeom>
            <a:gradFill flip="none" rotWithShape="1">
              <a:gsLst>
                <a:gs pos="53000">
                  <a:schemeClr val="tx1"/>
                </a:gs>
                <a:gs pos="0">
                  <a:schemeClr val="accent4">
                    <a:lumMod val="89000"/>
                  </a:schemeClr>
                </a:gs>
                <a:gs pos="5000">
                  <a:schemeClr val="accent4">
                    <a:lumMod val="8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9BB96B7C-A7DB-A246-BA4A-E6359248A5CE}"/>
                </a:ext>
              </a:extLst>
            </p:cNvPr>
            <p:cNvPicPr>
              <a:picLocks noChangeAspect="1"/>
            </p:cNvPicPr>
            <p:nvPr/>
          </p:nvPicPr>
          <p:blipFill>
            <a:blip r:embed="rId4"/>
            <a:stretch>
              <a:fillRect/>
            </a:stretch>
          </p:blipFill>
          <p:spPr>
            <a:xfrm>
              <a:off x="2570474" y="4424755"/>
              <a:ext cx="244899" cy="419827"/>
            </a:xfrm>
            <a:prstGeom prst="rect">
              <a:avLst/>
            </a:prstGeom>
          </p:spPr>
        </p:pic>
      </p:grpSp>
    </p:spTree>
    <p:extLst>
      <p:ext uri="{BB962C8B-B14F-4D97-AF65-F5344CB8AC3E}">
        <p14:creationId xmlns:p14="http://schemas.microsoft.com/office/powerpoint/2010/main" val="224564290"/>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C2B20A-BAEF-4120-A80F-321627F7DEFF}"/>
              </a:ext>
            </a:extLst>
          </p:cNvPr>
          <p:cNvSpPr/>
          <p:nvPr/>
        </p:nvSpPr>
        <p:spPr>
          <a:xfrm>
            <a:off x="0" y="310243"/>
            <a:ext cx="1257300"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8600C1-CEA6-4570-81C5-E45C784F337F}"/>
              </a:ext>
            </a:extLst>
          </p:cNvPr>
          <p:cNvSpPr txBox="1"/>
          <p:nvPr/>
        </p:nvSpPr>
        <p:spPr>
          <a:xfrm>
            <a:off x="1461932" y="184226"/>
            <a:ext cx="2461986" cy="646331"/>
          </a:xfrm>
          <a:prstGeom prst="rect">
            <a:avLst/>
          </a:prstGeom>
          <a:noFill/>
        </p:spPr>
        <p:txBody>
          <a:bodyPr wrap="square" rtlCol="0">
            <a:spAutoFit/>
          </a:bodyPr>
          <a:lstStyle/>
          <a:p>
            <a:pPr algn="dist"/>
            <a:r>
              <a:rPr lang="zh-CN" altLang="en-US" sz="3600" dirty="0">
                <a:latin typeface="思源黑体 Bold" panose="020B0800000000000000" pitchFamily="34" charset="-122"/>
                <a:ea typeface="思源黑体 Bold" panose="020B0800000000000000" pitchFamily="34" charset="-122"/>
              </a:rPr>
              <a:t>主要工作</a:t>
            </a:r>
          </a:p>
        </p:txBody>
      </p:sp>
      <p:sp>
        <p:nvSpPr>
          <p:cNvPr id="4" name="矩形 3">
            <a:extLst>
              <a:ext uri="{FF2B5EF4-FFF2-40B4-BE49-F238E27FC236}">
                <a16:creationId xmlns:a16="http://schemas.microsoft.com/office/drawing/2014/main" id="{808B78F3-885C-4D00-8446-3747365BA44C}"/>
              </a:ext>
            </a:extLst>
          </p:cNvPr>
          <p:cNvSpPr/>
          <p:nvPr/>
        </p:nvSpPr>
        <p:spPr>
          <a:xfrm>
            <a:off x="4278086" y="310243"/>
            <a:ext cx="7913914" cy="394298"/>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129E03C9-2B3B-480D-A55E-AAD11905CF2D}"/>
              </a:ext>
            </a:extLst>
          </p:cNvPr>
          <p:cNvSpPr/>
          <p:nvPr/>
        </p:nvSpPr>
        <p:spPr>
          <a:xfrm>
            <a:off x="0" y="6673774"/>
            <a:ext cx="7872036" cy="184226"/>
          </a:xfrm>
          <a:custGeom>
            <a:avLst/>
            <a:gdLst>
              <a:gd name="connsiteX0" fmla="*/ 0 w 7872036"/>
              <a:gd name="connsiteY0" fmla="*/ 0 h 184226"/>
              <a:gd name="connsiteX1" fmla="*/ 7872036 w 7872036"/>
              <a:gd name="connsiteY1" fmla="*/ 0 h 184226"/>
              <a:gd name="connsiteX2" fmla="*/ 7825979 w 7872036"/>
              <a:gd name="connsiteY2" fmla="*/ 184226 h 184226"/>
              <a:gd name="connsiteX3" fmla="*/ 0 w 7872036"/>
              <a:gd name="connsiteY3" fmla="*/ 184226 h 184226"/>
            </a:gdLst>
            <a:ahLst/>
            <a:cxnLst>
              <a:cxn ang="0">
                <a:pos x="connsiteX0" y="connsiteY0"/>
              </a:cxn>
              <a:cxn ang="0">
                <a:pos x="connsiteX1" y="connsiteY1"/>
              </a:cxn>
              <a:cxn ang="0">
                <a:pos x="connsiteX2" y="connsiteY2"/>
              </a:cxn>
              <a:cxn ang="0">
                <a:pos x="connsiteX3" y="connsiteY3"/>
              </a:cxn>
            </a:cxnLst>
            <a:rect l="l" t="t" r="r" b="b"/>
            <a:pathLst>
              <a:path w="7872036" h="184226">
                <a:moveTo>
                  <a:pt x="0" y="0"/>
                </a:moveTo>
                <a:lnTo>
                  <a:pt x="7872036" y="0"/>
                </a:lnTo>
                <a:lnTo>
                  <a:pt x="7825979" y="184226"/>
                </a:lnTo>
                <a:lnTo>
                  <a:pt x="0" y="184226"/>
                </a:ln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77700979-38D4-49CB-A003-DF6D7E431592}"/>
              </a:ext>
            </a:extLst>
          </p:cNvPr>
          <p:cNvSpPr/>
          <p:nvPr/>
        </p:nvSpPr>
        <p:spPr>
          <a:xfrm>
            <a:off x="795456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51A40BE3-78A3-4616-9F69-5A49B0C1454F}"/>
              </a:ext>
            </a:extLst>
          </p:cNvPr>
          <p:cNvSpPr/>
          <p:nvPr/>
        </p:nvSpPr>
        <p:spPr>
          <a:xfrm>
            <a:off x="828236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C457F437-D609-444F-9B26-955EFB6AC66F}"/>
              </a:ext>
            </a:extLst>
          </p:cNvPr>
          <p:cNvSpPr/>
          <p:nvPr/>
        </p:nvSpPr>
        <p:spPr>
          <a:xfrm>
            <a:off x="861016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5BA3345C-7FAE-4B0E-8185-712086D9CB9F}"/>
              </a:ext>
            </a:extLst>
          </p:cNvPr>
          <p:cNvSpPr/>
          <p:nvPr/>
        </p:nvSpPr>
        <p:spPr>
          <a:xfrm>
            <a:off x="8937964"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6AD78C5-3914-4D3D-A2AF-3A418600F40D}"/>
              </a:ext>
            </a:extLst>
          </p:cNvPr>
          <p:cNvSpPr/>
          <p:nvPr/>
        </p:nvSpPr>
        <p:spPr>
          <a:xfrm>
            <a:off x="9265763"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B4275948-A097-46BE-AEBE-BBF9C62D8811}"/>
              </a:ext>
            </a:extLst>
          </p:cNvPr>
          <p:cNvSpPr/>
          <p:nvPr/>
        </p:nvSpPr>
        <p:spPr>
          <a:xfrm>
            <a:off x="9593562"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F6AC57EB-BCF2-4344-BAC2-A8564A88E32C}"/>
              </a:ext>
            </a:extLst>
          </p:cNvPr>
          <p:cNvSpPr/>
          <p:nvPr/>
        </p:nvSpPr>
        <p:spPr>
          <a:xfrm>
            <a:off x="9921361"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7B68F145-C093-48EB-8939-A405C9FA8728}"/>
              </a:ext>
            </a:extLst>
          </p:cNvPr>
          <p:cNvSpPr/>
          <p:nvPr/>
        </p:nvSpPr>
        <p:spPr>
          <a:xfrm>
            <a:off x="10249160"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E40E348A-9B4A-4C05-A4EE-311D2ADBFBBB}"/>
              </a:ext>
            </a:extLst>
          </p:cNvPr>
          <p:cNvSpPr/>
          <p:nvPr/>
        </p:nvSpPr>
        <p:spPr>
          <a:xfrm>
            <a:off x="10576959"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083761DF-F3E4-4566-A747-3C28F109B1FB}"/>
              </a:ext>
            </a:extLst>
          </p:cNvPr>
          <p:cNvSpPr/>
          <p:nvPr/>
        </p:nvSpPr>
        <p:spPr>
          <a:xfrm>
            <a:off x="10904758"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DD30E3E6-3DB1-4C66-B30C-831DF7F9E7E1}"/>
              </a:ext>
            </a:extLst>
          </p:cNvPr>
          <p:cNvSpPr/>
          <p:nvPr/>
        </p:nvSpPr>
        <p:spPr>
          <a:xfrm>
            <a:off x="11232557"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70711F3A-FA09-4A32-B6ED-F7E52A830F15}"/>
              </a:ext>
            </a:extLst>
          </p:cNvPr>
          <p:cNvSpPr/>
          <p:nvPr/>
        </p:nvSpPr>
        <p:spPr>
          <a:xfrm>
            <a:off x="11560356"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3322B31-7223-4DD6-BE09-E69BE42A5065}"/>
              </a:ext>
            </a:extLst>
          </p:cNvPr>
          <p:cNvSpPr/>
          <p:nvPr/>
        </p:nvSpPr>
        <p:spPr>
          <a:xfrm>
            <a:off x="11888155" y="6673774"/>
            <a:ext cx="245268" cy="184226"/>
          </a:xfrm>
          <a:prstGeom prst="parallelogram">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模型加载">
            <a:extLst>
              <a:ext uri="{FF2B5EF4-FFF2-40B4-BE49-F238E27FC236}">
                <a16:creationId xmlns:a16="http://schemas.microsoft.com/office/drawing/2014/main" id="{0ADFA46D-FC5A-F84F-BE12-4BB21C3F9B22}"/>
              </a:ext>
            </a:extLst>
          </p:cNvPr>
          <p:cNvSpPr txBox="1">
            <a:spLocks/>
          </p:cNvSpPr>
          <p:nvPr/>
        </p:nvSpPr>
        <p:spPr>
          <a:xfrm>
            <a:off x="378025" y="956574"/>
            <a:ext cx="11099800" cy="513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Heiti SC Medium" pitchFamily="2" charset="-128"/>
                <a:ea typeface="Heiti SC Medium" pitchFamily="2" charset="-128"/>
              </a:rPr>
              <a:t>光照模拟</a:t>
            </a:r>
          </a:p>
        </p:txBody>
      </p:sp>
      <p:sp>
        <p:nvSpPr>
          <p:cNvPr id="26" name="本系统使用Model I/O框架对.obj文件中的内容进行解析，解析得到该文件中所有顶点信息(Vertices)、纹理信息(Textures)、颜色信息(Colors)和材质信息(Material)，将这些信息进行存储，用于后续的渲染操作。加载步骤如图1-1所示。">
            <a:extLst>
              <a:ext uri="{FF2B5EF4-FFF2-40B4-BE49-F238E27FC236}">
                <a16:creationId xmlns:a16="http://schemas.microsoft.com/office/drawing/2014/main" id="{34BF55AF-9A23-F54F-AA28-83F158CF6441}"/>
              </a:ext>
            </a:extLst>
          </p:cNvPr>
          <p:cNvSpPr/>
          <p:nvPr/>
        </p:nvSpPr>
        <p:spPr>
          <a:xfrm>
            <a:off x="424271" y="1556457"/>
            <a:ext cx="11463884" cy="4277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indent="711200" algn="l">
              <a:spcBef>
                <a:spcPts val="1000"/>
              </a:spcBef>
              <a:defRPr sz="2800" b="0">
                <a:latin typeface="Songti SC Regular"/>
                <a:ea typeface="Songti SC Regular"/>
                <a:cs typeface="Songti SC Regular"/>
                <a:sym typeface="Songti SC Regular"/>
              </a:defRPr>
            </a:lvl1pPr>
          </a:lstStyle>
          <a:p>
            <a:pPr indent="0"/>
            <a:r>
              <a:rPr lang="zh-CN" altLang="en-US" sz="2500" dirty="0"/>
              <a:t>本系统一共提供了</a:t>
            </a:r>
            <a:r>
              <a:rPr lang="en-US" altLang="zh-CN" sz="2500" dirty="0"/>
              <a:t>4</a:t>
            </a:r>
            <a:r>
              <a:rPr lang="zh-CN" altLang="en-US" sz="2500" dirty="0"/>
              <a:t>种光源类型，分别是：直射光、点光源、聚光灯光和环境光。</a:t>
            </a:r>
          </a:p>
        </p:txBody>
      </p:sp>
      <p:sp>
        <p:nvSpPr>
          <p:cNvPr id="28" name="（1）直射光。直射光发出的所有光线沿着一个方向射出，不会因为距离而衰减。图2-1为直射光的渲染效果。">
            <a:extLst>
              <a:ext uri="{FF2B5EF4-FFF2-40B4-BE49-F238E27FC236}">
                <a16:creationId xmlns:a16="http://schemas.microsoft.com/office/drawing/2014/main" id="{1728E2DC-BCED-1B47-A936-906851293EE1}"/>
              </a:ext>
            </a:extLst>
          </p:cNvPr>
          <p:cNvSpPr/>
          <p:nvPr/>
        </p:nvSpPr>
        <p:spPr>
          <a:xfrm>
            <a:off x="424271" y="2149358"/>
            <a:ext cx="11258719" cy="4710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spcBef>
                <a:spcPts val="1000"/>
              </a:spcBef>
              <a:defRPr sz="2800" b="0">
                <a:latin typeface="Songti SC Regular"/>
                <a:ea typeface="Songti SC Regular"/>
                <a:cs typeface="Songti SC Regular"/>
                <a:sym typeface="Songti SC Regular"/>
              </a:defRPr>
            </a:pPr>
            <a:r>
              <a:rPr lang="zh-CN" altLang="en-US" sz="2400" dirty="0"/>
              <a:t>（</a:t>
            </a:r>
            <a:r>
              <a:rPr lang="en-US" altLang="zh-CN" sz="2400" dirty="0"/>
              <a:t>3</a:t>
            </a:r>
            <a:r>
              <a:rPr lang="zh-CN" altLang="en-US" sz="2400" dirty="0"/>
              <a:t>）聚光灯光。光线在一个限定的角度范围内从光源的位置发出。</a:t>
            </a:r>
          </a:p>
        </p:txBody>
      </p:sp>
      <p:pic>
        <p:nvPicPr>
          <p:cNvPr id="24" name="屏幕快照 2019-05-10 13.42.32.png" descr="屏幕快照 2019-05-10 13.42.32.png">
            <a:extLst>
              <a:ext uri="{FF2B5EF4-FFF2-40B4-BE49-F238E27FC236}">
                <a16:creationId xmlns:a16="http://schemas.microsoft.com/office/drawing/2014/main" id="{20150940-CFAB-0840-B1A5-2FD8CFCF9DE2}"/>
              </a:ext>
            </a:extLst>
          </p:cNvPr>
          <p:cNvPicPr>
            <a:picLocks noChangeAspect="1"/>
          </p:cNvPicPr>
          <p:nvPr/>
        </p:nvPicPr>
        <p:blipFill>
          <a:blip r:embed="rId3">
            <a:extLst/>
          </a:blip>
          <a:stretch>
            <a:fillRect/>
          </a:stretch>
        </p:blipFill>
        <p:spPr>
          <a:xfrm>
            <a:off x="7097936" y="3094779"/>
            <a:ext cx="3514993" cy="3077895"/>
          </a:xfrm>
          <a:prstGeom prst="rect">
            <a:avLst/>
          </a:prstGeom>
          <a:ln w="12700" cap="flat">
            <a:noFill/>
            <a:miter lim="400000"/>
          </a:ln>
          <a:effectLst/>
        </p:spPr>
      </p:pic>
      <p:sp>
        <p:nvSpPr>
          <p:cNvPr id="6" name="平行四边形 5">
            <a:extLst>
              <a:ext uri="{FF2B5EF4-FFF2-40B4-BE49-F238E27FC236}">
                <a16:creationId xmlns:a16="http://schemas.microsoft.com/office/drawing/2014/main" id="{0B3F0D90-DAA9-FB40-BA01-36289F3CADE7}"/>
              </a:ext>
            </a:extLst>
          </p:cNvPr>
          <p:cNvSpPr/>
          <p:nvPr/>
        </p:nvSpPr>
        <p:spPr>
          <a:xfrm>
            <a:off x="1257300" y="4249026"/>
            <a:ext cx="2536723" cy="1106129"/>
          </a:xfrm>
          <a:prstGeom prst="parallelogram">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a:extLst>
              <a:ext uri="{FF2B5EF4-FFF2-40B4-BE49-F238E27FC236}">
                <a16:creationId xmlns:a16="http://schemas.microsoft.com/office/drawing/2014/main" id="{A8872ED8-6A32-BF4E-9F0A-3A9B7F0C245C}"/>
              </a:ext>
            </a:extLst>
          </p:cNvPr>
          <p:cNvSpPr/>
          <p:nvPr/>
        </p:nvSpPr>
        <p:spPr>
          <a:xfrm>
            <a:off x="2123768" y="4504952"/>
            <a:ext cx="1135626" cy="5242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1" name="组合 30">
            <a:extLst>
              <a:ext uri="{FF2B5EF4-FFF2-40B4-BE49-F238E27FC236}">
                <a16:creationId xmlns:a16="http://schemas.microsoft.com/office/drawing/2014/main" id="{18CD215F-B238-1848-81B6-4050244D8673}"/>
              </a:ext>
            </a:extLst>
          </p:cNvPr>
          <p:cNvGrpSpPr/>
          <p:nvPr/>
        </p:nvGrpSpPr>
        <p:grpSpPr>
          <a:xfrm>
            <a:off x="1769805" y="3229302"/>
            <a:ext cx="1519085" cy="1666054"/>
            <a:chOff x="1696065" y="3229302"/>
            <a:chExt cx="1563329" cy="1666053"/>
          </a:xfrm>
        </p:grpSpPr>
        <p:sp>
          <p:nvSpPr>
            <p:cNvPr id="5" name="椭圆 4">
              <a:extLst>
                <a:ext uri="{FF2B5EF4-FFF2-40B4-BE49-F238E27FC236}">
                  <a16:creationId xmlns:a16="http://schemas.microsoft.com/office/drawing/2014/main" id="{C8F79FD1-8FE4-1841-A7C8-56096535F9E7}"/>
                </a:ext>
              </a:extLst>
            </p:cNvPr>
            <p:cNvSpPr/>
            <p:nvPr/>
          </p:nvSpPr>
          <p:spPr>
            <a:xfrm>
              <a:off x="1696065" y="3229302"/>
              <a:ext cx="272845" cy="27284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任意形状 29">
              <a:extLst>
                <a:ext uri="{FF2B5EF4-FFF2-40B4-BE49-F238E27FC236}">
                  <a16:creationId xmlns:a16="http://schemas.microsoft.com/office/drawing/2014/main" id="{88DD499E-5B6C-9244-A6DA-13351CB50329}"/>
                </a:ext>
              </a:extLst>
            </p:cNvPr>
            <p:cNvSpPr/>
            <p:nvPr/>
          </p:nvSpPr>
          <p:spPr>
            <a:xfrm>
              <a:off x="1784554" y="3406876"/>
              <a:ext cx="1474840" cy="1488479"/>
            </a:xfrm>
            <a:custGeom>
              <a:avLst/>
              <a:gdLst>
                <a:gd name="connsiteX0" fmla="*/ 0 w 1445342"/>
                <a:gd name="connsiteY0" fmla="*/ 73742 h 1371600"/>
                <a:gd name="connsiteX1" fmla="*/ 339213 w 1445342"/>
                <a:gd name="connsiteY1" fmla="*/ 1371600 h 1371600"/>
                <a:gd name="connsiteX2" fmla="*/ 1445342 w 1445342"/>
                <a:gd name="connsiteY2" fmla="*/ 1342104 h 1371600"/>
                <a:gd name="connsiteX3" fmla="*/ 176980 w 1445342"/>
                <a:gd name="connsiteY3" fmla="*/ 0 h 1371600"/>
                <a:gd name="connsiteX4" fmla="*/ 0 w 1445342"/>
                <a:gd name="connsiteY4" fmla="*/ 73742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342" h="1371600">
                  <a:moveTo>
                    <a:pt x="0" y="73742"/>
                  </a:moveTo>
                  <a:lnTo>
                    <a:pt x="339213" y="1371600"/>
                  </a:lnTo>
                  <a:lnTo>
                    <a:pt x="1445342" y="1342104"/>
                  </a:lnTo>
                  <a:lnTo>
                    <a:pt x="176980" y="0"/>
                  </a:lnTo>
                  <a:lnTo>
                    <a:pt x="0" y="73742"/>
                  </a:lnTo>
                  <a:close/>
                </a:path>
              </a:pathLst>
            </a:custGeom>
            <a:solidFill>
              <a:srgbClr val="FFC000">
                <a:alpha val="4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727161292"/>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全套毕业答辩PPT模板合集"/>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4898</TotalTime>
  <Words>1297</Words>
  <Application>Microsoft Macintosh PowerPoint</Application>
  <PresentationFormat>宽屏</PresentationFormat>
  <Paragraphs>190</Paragraphs>
  <Slides>26</Slides>
  <Notes>26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等线</vt:lpstr>
      <vt:lpstr>思源黑体 Bold</vt:lpstr>
      <vt:lpstr>Heiti SC Medium</vt:lpstr>
      <vt:lpstr>Songti SC</vt:lpstr>
      <vt:lpstr>Songti SC Regular</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微信搜索：陈西设计之家</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全套毕业答辩PPT模板合集</dc:title>
  <dc:subject>微信搜索：陈西设计之家</dc:subject>
  <dc:creator>西 陈</dc:creator>
  <cp:keywords>微信搜索：陈西设计之家</cp:keywords>
  <dc:description>微信搜索：陈西设计之家</dc:description>
  <cp:lastModifiedBy>Microsoft Office User</cp:lastModifiedBy>
  <cp:revision>511</cp:revision>
  <dcterms:created xsi:type="dcterms:W3CDTF">2019-03-24T03:25:55Z</dcterms:created>
  <dcterms:modified xsi:type="dcterms:W3CDTF">2019-05-24T08:15:45Z</dcterms:modified>
  <cp:category>微信搜索：陈西设计之家</cp:category>
</cp:coreProperties>
</file>